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4" r:id="rId20"/>
    <p:sldId id="292" r:id="rId21"/>
    <p:sldId id="290" r:id="rId22"/>
    <p:sldId id="291" r:id="rId23"/>
    <p:sldId id="286" r:id="rId24"/>
    <p:sldId id="289" r:id="rId25"/>
    <p:sldId id="295" r:id="rId26"/>
    <p:sldId id="285" r:id="rId27"/>
    <p:sldId id="297" r:id="rId28"/>
    <p:sldId id="296" r:id="rId29"/>
    <p:sldId id="287" r:id="rId30"/>
  </p:sldIdLst>
  <p:sldSz cx="9180513" cy="5221288"/>
  <p:notesSz cx="6858000" cy="9144000"/>
  <p:defaultText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5">
          <p15:clr>
            <a:srgbClr val="A4A3A4"/>
          </p15:clr>
        </p15:guide>
        <p15:guide id="2" pos="28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2" autoAdjust="0"/>
    <p:restoredTop sz="48726" autoAdjust="0"/>
  </p:normalViewPr>
  <p:slideViewPr>
    <p:cSldViewPr>
      <p:cViewPr>
        <p:scale>
          <a:sx n="80" d="100"/>
          <a:sy n="80" d="100"/>
        </p:scale>
        <p:origin x="1928" y="-40"/>
      </p:cViewPr>
      <p:guideLst>
        <p:guide orient="horz" pos="1645"/>
        <p:guide pos="2892"/>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23AF62-04DA-F745-A8B9-E35E5BE7FD13}" type="datetimeFigureOut">
              <a:rPr lang="en-US" smtClean="0"/>
              <a:t>3/17/17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95F1C-5347-0449-A9C6-FB6FBBD0D1E7}" type="slidenum">
              <a:rPr lang="en-US" smtClean="0"/>
              <a:t>‹#›</a:t>
            </a:fld>
            <a:endParaRPr lang="en-US"/>
          </a:p>
        </p:txBody>
      </p:sp>
    </p:spTree>
    <p:extLst>
      <p:ext uri="{BB962C8B-B14F-4D97-AF65-F5344CB8AC3E}">
        <p14:creationId xmlns:p14="http://schemas.microsoft.com/office/powerpoint/2010/main" val="369046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17/03/2017</a:t>
            </a:fld>
            <a:endParaRPr lang="en-AU"/>
          </a:p>
        </p:txBody>
      </p:sp>
      <p:sp>
        <p:nvSpPr>
          <p:cNvPr id="4" name="Slide Image Placeholder 3"/>
          <p:cNvSpPr>
            <a:spLocks noGrp="1" noRot="1" noChangeAspect="1"/>
          </p:cNvSpPr>
          <p:nvPr>
            <p:ph type="sldImg" idx="2"/>
          </p:nvPr>
        </p:nvSpPr>
        <p:spPr>
          <a:xfrm>
            <a:off x="415925" y="685800"/>
            <a:ext cx="602615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21715" rtl="0" eaLnBrk="1" latinLnBrk="0" hangingPunct="1">
      <a:defRPr sz="1200" kern="1200">
        <a:solidFill>
          <a:schemeClr val="tx1"/>
        </a:solidFill>
        <a:latin typeface="+mn-lt"/>
        <a:ea typeface="+mn-ea"/>
        <a:cs typeface="+mn-cs"/>
      </a:defRPr>
    </a:lvl1pPr>
    <a:lvl2pPr marL="460858" algn="l" defTabSz="921715" rtl="0" eaLnBrk="1" latinLnBrk="0" hangingPunct="1">
      <a:defRPr sz="1200" kern="1200">
        <a:solidFill>
          <a:schemeClr val="tx1"/>
        </a:solidFill>
        <a:latin typeface="+mn-lt"/>
        <a:ea typeface="+mn-ea"/>
        <a:cs typeface="+mn-cs"/>
      </a:defRPr>
    </a:lvl2pPr>
    <a:lvl3pPr marL="921715" algn="l" defTabSz="921715" rtl="0" eaLnBrk="1" latinLnBrk="0" hangingPunct="1">
      <a:defRPr sz="1200" kern="1200">
        <a:solidFill>
          <a:schemeClr val="tx1"/>
        </a:solidFill>
        <a:latin typeface="+mn-lt"/>
        <a:ea typeface="+mn-ea"/>
        <a:cs typeface="+mn-cs"/>
      </a:defRPr>
    </a:lvl3pPr>
    <a:lvl4pPr marL="1382573" algn="l" defTabSz="921715" rtl="0" eaLnBrk="1" latinLnBrk="0" hangingPunct="1">
      <a:defRPr sz="1200" kern="1200">
        <a:solidFill>
          <a:schemeClr val="tx1"/>
        </a:solidFill>
        <a:latin typeface="+mn-lt"/>
        <a:ea typeface="+mn-ea"/>
        <a:cs typeface="+mn-cs"/>
      </a:defRPr>
    </a:lvl4pPr>
    <a:lvl5pPr marL="1843430" algn="l" defTabSz="921715" rtl="0" eaLnBrk="1" latinLnBrk="0" hangingPunct="1">
      <a:defRPr sz="1200" kern="1200">
        <a:solidFill>
          <a:schemeClr val="tx1"/>
        </a:solidFill>
        <a:latin typeface="+mn-lt"/>
        <a:ea typeface="+mn-ea"/>
        <a:cs typeface="+mn-cs"/>
      </a:defRPr>
    </a:lvl5pPr>
    <a:lvl6pPr marL="2304288" algn="l" defTabSz="921715" rtl="0" eaLnBrk="1" latinLnBrk="0" hangingPunct="1">
      <a:defRPr sz="1200" kern="1200">
        <a:solidFill>
          <a:schemeClr val="tx1"/>
        </a:solidFill>
        <a:latin typeface="+mn-lt"/>
        <a:ea typeface="+mn-ea"/>
        <a:cs typeface="+mn-cs"/>
      </a:defRPr>
    </a:lvl6pPr>
    <a:lvl7pPr marL="2765146" algn="l" defTabSz="921715" rtl="0" eaLnBrk="1" latinLnBrk="0" hangingPunct="1">
      <a:defRPr sz="1200" kern="1200">
        <a:solidFill>
          <a:schemeClr val="tx1"/>
        </a:solidFill>
        <a:latin typeface="+mn-lt"/>
        <a:ea typeface="+mn-ea"/>
        <a:cs typeface="+mn-cs"/>
      </a:defRPr>
    </a:lvl7pPr>
    <a:lvl8pPr marL="3226003" algn="l" defTabSz="921715" rtl="0" eaLnBrk="1" latinLnBrk="0" hangingPunct="1">
      <a:defRPr sz="1200" kern="1200">
        <a:solidFill>
          <a:schemeClr val="tx1"/>
        </a:solidFill>
        <a:latin typeface="+mn-lt"/>
        <a:ea typeface="+mn-ea"/>
        <a:cs typeface="+mn-cs"/>
      </a:defRPr>
    </a:lvl8pPr>
    <a:lvl9pPr marL="3686861" algn="l" defTabSz="92171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I</a:t>
            </a:r>
            <a:r>
              <a:rPr lang="en-AU" baseline="0" dirty="0" smtClean="0"/>
              <a:t> was told that w</a:t>
            </a:r>
            <a:r>
              <a:rPr lang="en-AU" dirty="0" smtClean="0"/>
              <a:t>e </a:t>
            </a:r>
            <a:r>
              <a:rPr lang="en-US" dirty="0" smtClean="0"/>
              <a:t>are having a very informal</a:t>
            </a:r>
            <a:r>
              <a:rPr lang="en-AU" baseline="0" dirty="0" smtClean="0"/>
              <a:t> session here, and so is the title!!</a:t>
            </a:r>
          </a:p>
          <a:p>
            <a:pPr marL="171450" indent="-171450">
              <a:buFont typeface="Arial" panose="020B0604020202020204" pitchFamily="34" charset="0"/>
              <a:buChar char="•"/>
            </a:pPr>
            <a:r>
              <a:rPr lang="en-AU" baseline="0" dirty="0" smtClean="0"/>
              <a:t>Now should we enjoy all our available foods and grow as far as we can</a:t>
            </a:r>
          </a:p>
          <a:p>
            <a:pPr marL="171450" indent="-171450">
              <a:buFont typeface="Arial" panose="020B0604020202020204" pitchFamily="34" charset="0"/>
              <a:buChar char="•"/>
            </a:pPr>
            <a:r>
              <a:rPr lang="en-AU" baseline="0" dirty="0" smtClean="0"/>
              <a:t>Or should we save a bit for upcoming days</a:t>
            </a:r>
          </a:p>
          <a:p>
            <a:pPr marL="171450" indent="-171450">
              <a:buFont typeface="Arial" panose="020B0604020202020204" pitchFamily="34" charset="0"/>
              <a:buChar char="•"/>
            </a:pPr>
            <a:r>
              <a:rPr lang="en-AU" baseline="0" dirty="0" smtClean="0"/>
              <a:t>Now the question is if we do store, then how much and when should we store??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Ok</a:t>
            </a:r>
            <a:r>
              <a:rPr lang="en-AU" baseline="0" dirty="0" smtClean="0"/>
              <a:t> now </a:t>
            </a:r>
            <a:r>
              <a:rPr lang="en-AU" dirty="0" smtClean="0"/>
              <a:t>come to the point an</a:t>
            </a:r>
            <a:r>
              <a:rPr lang="en-AU" baseline="0" dirty="0" smtClean="0"/>
              <a:t>d think </a:t>
            </a:r>
            <a:r>
              <a:rPr lang="en-AU" dirty="0" smtClean="0"/>
              <a:t>from plants perspective: whether they grow limitless or store a bit of carbon for the future stress??</a:t>
            </a:r>
          </a:p>
          <a:p>
            <a:pPr marL="171450" indent="-171450">
              <a:buFont typeface="Arial" panose="020B0604020202020204"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of Ra</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dark respiration rates R(12.3) were measured on each seedling using </a:t>
            </a:r>
            <a:r>
              <a:rPr lang="en-US" dirty="0" err="1" smtClean="0"/>
              <a:t>Licor</a:t>
            </a:r>
            <a:r>
              <a:rPr lang="en-US" dirty="0" smtClean="0"/>
              <a:t> instrument</a:t>
            </a:r>
            <a:r>
              <a:rPr lang="en-US" baseline="0" dirty="0" smtClean="0"/>
              <a:t> and standardized at 25°C using a Q10 value of 1.86, found 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data and put 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(TNC</a:t>
            </a:r>
            <a:r>
              <a:rPr lang="en-AU" baseline="0" dirty="0" smtClean="0"/>
              <a:t> - </a:t>
            </a:r>
            <a:r>
              <a:rPr lang="en-AU" dirty="0" smtClean="0"/>
              <a:t>starch 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average leaf TNC on 6 occasions and the uncertainty (standard error) in data 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a:t>
            </a:r>
            <a:r>
              <a:rPr lang="en-AU" dirty="0" smtClean="0"/>
              <a:t>We 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baseline="0" dirty="0" smtClean="0">
                <a:solidFill>
                  <a:schemeClr val="tx1"/>
                </a:solidFill>
                <a:effectLst/>
                <a:latin typeface="+mn-lt"/>
                <a:ea typeface="+mn-ea"/>
                <a:cs typeface="+mn-cs"/>
              </a:rPr>
              <a:t>We 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GPP 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GPP using a simple canopy-scale model (ACM, Aggregated Canopy Model) that assumes a horizontally homogeneous canopy. </a:t>
            </a:r>
          </a:p>
          <a:p>
            <a:pPr marL="171450" indent="-171450">
              <a:buFont typeface="Arial"/>
              <a:buChar char="•"/>
            </a:pPr>
            <a:r>
              <a:rPr lang="en-US" dirty="0" smtClean="0"/>
              <a:t>We replace this model by calculating GPP from Leaf</a:t>
            </a:r>
            <a:r>
              <a:rPr lang="en-US" baseline="0" dirty="0" smtClean="0"/>
              <a:t> gas exchange and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curves </a:t>
            </a:r>
            <a:r>
              <a:rPr lang="en-US" baseline="0" dirty="0" smtClean="0"/>
              <a:t>measurements.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Previous model assumes that </a:t>
            </a:r>
            <a:r>
              <a:rPr lang="en-US" sz="1200" dirty="0" smtClean="0"/>
              <a:t>Autotrophic respiration is a fixed fraction of total photosynthetic fixation</a:t>
            </a:r>
            <a:r>
              <a:rPr lang="en-US" dirty="0" smtClean="0"/>
              <a:t>. </a:t>
            </a:r>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estimate how fluxes vary over time</a:t>
            </a:r>
            <a:r>
              <a:rPr lang="en-US" baseline="0" dirty="0" smtClean="0"/>
              <a:t> </a:t>
            </a:r>
            <a:r>
              <a:rPr lang="en-US" dirty="0" smtClean="0"/>
              <a:t>and 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all these C fluxes.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Court has already suggested that </a:t>
            </a:r>
            <a:r>
              <a:rPr lang="en-US" dirty="0" smtClean="0"/>
              <a:t>Belowground sink limitation affects both rates of photosynthesis and the fate of C allocation to growth, respiration and storage</a:t>
            </a:r>
            <a:r>
              <a:rPr lang="en-US" sz="1200" b="0" i="0" u="none" strike="noStrike" kern="1200" baseline="0" dirty="0" smtClean="0">
                <a:solidFill>
                  <a:schemeClr val="tx1"/>
                </a:solidFill>
                <a:latin typeface="+mn-lt"/>
                <a:ea typeface="+mn-ea"/>
                <a:cs typeface="+mn-cs"/>
              </a:rPr>
              <a:t> and we are now going to prove that.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organs’ growth.</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initialize 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do a lot of playing</a:t>
            </a:r>
            <a:r>
              <a:rPr lang="en-AU" baseline="0" dirty="0" smtClean="0"/>
              <a:t> around with this and finally </a:t>
            </a:r>
            <a:r>
              <a:rPr lang="en-AU" dirty="0" smtClean="0"/>
              <a:t>define a parameter space with lower and upper bounds of the prior parameter </a:t>
            </a:r>
            <a:r>
              <a:rPr lang="en-AU" dirty="0" err="1" smtClean="0"/>
              <a:t>pdf</a:t>
            </a:r>
            <a:r>
              <a:rPr lang="en-AU" dirty="0" smtClean="0"/>
              <a:t> and the starting point of the iteration.</a:t>
            </a:r>
          </a:p>
          <a:p>
            <a:pPr marL="285750" indent="-285750">
              <a:buFont typeface="Arial"/>
              <a:buChar char="•"/>
            </a:pPr>
            <a:r>
              <a:rPr lang="en-AU" dirty="0" smtClean="0"/>
              <a:t>This table shows the</a:t>
            </a:r>
            <a:r>
              <a:rPr lang="en-AU" baseline="0" dirty="0" smtClean="0"/>
              <a:t> values.</a:t>
            </a:r>
          </a:p>
          <a:p>
            <a:pPr marL="285750" indent="-285750">
              <a:buFont typeface="Arial"/>
              <a:buChar char="•"/>
            </a:pPr>
            <a:r>
              <a:rPr lang="en-AU" baseline="0" dirty="0" err="1" smtClean="0"/>
              <a:t>ar</a:t>
            </a:r>
            <a:r>
              <a:rPr lang="en-AU" baseline="0" dirty="0" smtClean="0"/>
              <a:t> is calculated based on </a:t>
            </a:r>
            <a:r>
              <a:rPr lang="en-AU" baseline="0" dirty="0" err="1" smtClean="0"/>
              <a:t>af</a:t>
            </a:r>
            <a:r>
              <a:rPr lang="en-AU" baseline="0" dirty="0" smtClean="0"/>
              <a:t> and as and we put a check on </a:t>
            </a:r>
            <a:r>
              <a:rPr lang="en-AU" baseline="0" dirty="0" err="1" smtClean="0"/>
              <a:t>ar</a:t>
            </a:r>
            <a:r>
              <a:rPr lang="en-AU" baseline="0" dirty="0" smtClean="0"/>
              <a:t> so that it doesn’t have unreasonable values.</a:t>
            </a:r>
          </a:p>
          <a:p>
            <a:pPr marL="285750" indent="-285750">
              <a:buFont typeface="Arial"/>
              <a:buChar char="•"/>
            </a:pP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start testing the model and algorithm with a very synthetic data set for an individual plant</a:t>
            </a:r>
          </a:p>
          <a:p>
            <a:pPr marL="171450" indent="-171450">
              <a:buFont typeface="Arial"/>
              <a:buChar char="•"/>
            </a:pPr>
            <a:r>
              <a:rPr lang="en-US" dirty="0" smtClean="0"/>
              <a:t>We generate a GPP and respiration</a:t>
            </a:r>
            <a:r>
              <a:rPr lang="en-US" baseline="0" dirty="0" smtClean="0"/>
              <a:t> data for only 30 days </a:t>
            </a:r>
            <a:endParaRPr lang="en-US" dirty="0" smtClean="0"/>
          </a:p>
          <a:p>
            <a:pPr marL="171450" indent="-171450">
              <a:buFont typeface="Arial"/>
              <a:buChar char="•"/>
            </a:pPr>
            <a:r>
              <a:rPr lang="en-US" dirty="0" smtClean="0"/>
              <a:t>This example considers the simplest scenario; just one parameter set for 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by running the model for 30 days and then randomly we choose few points as final data points (shown in circles) in the left figure</a:t>
            </a:r>
          </a:p>
          <a:p>
            <a:pPr marL="171450" indent="-171450">
              <a:buFont typeface="Arial"/>
              <a:buChar char="•"/>
            </a:pPr>
            <a:r>
              <a:rPr lang="en-US" baseline="0" dirty="0" smtClean="0"/>
              <a:t>The uncertainty bounds are also defined for all the data points by adding noise</a:t>
            </a:r>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is how to setup the parameter settings, do we go for daily variation, monthly or what else??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estimates all the parameters going 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dirty="0" smtClean="0"/>
              <a:t>Lets 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While 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leftover </a:t>
            </a:r>
            <a:r>
              <a:rPr lang="en-US" sz="1200" dirty="0" err="1" smtClean="0"/>
              <a:t>photosynthate</a:t>
            </a:r>
            <a:r>
              <a:rPr lang="en-US" sz="1200" baseline="0" dirty="0" smtClean="0"/>
              <a:t> go then??</a:t>
            </a:r>
          </a:p>
          <a:p>
            <a:pPr marL="171450" indent="-171450">
              <a:buFont typeface="Arial"/>
              <a:buChar char="•"/>
            </a:pPr>
            <a:r>
              <a:rPr lang="en-US" sz="1200" baseline="0" dirty="0" smtClean="0"/>
              <a:t>Is that lost to environment? Or p</a:t>
            </a:r>
            <a:r>
              <a:rPr lang="en-US" sz="1200" dirty="0" smtClean="0"/>
              <a:t>lants may store them for future</a:t>
            </a:r>
            <a:r>
              <a:rPr lang="en-US" sz="1200" baseline="0" dirty="0" smtClean="0"/>
              <a:t> stress</a:t>
            </a:r>
            <a:r>
              <a:rPr lang="en-US" sz="1200" dirty="0" smtClean="0"/>
              <a:t>. </a:t>
            </a:r>
          </a:p>
          <a:p>
            <a:pPr marL="171450" indent="-171450">
              <a:buFont typeface="Arial"/>
              <a:buChar char="•"/>
            </a:pPr>
            <a:r>
              <a:rPr lang="en-US" sz="1200" dirty="0" smtClean="0"/>
              <a:t>The big 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r>
              <a:rPr lang="en-US" sz="1200" b="0" dirty="0" smtClean="0"/>
              <a:t>So we are looking for answers to these questions through our</a:t>
            </a:r>
            <a:r>
              <a:rPr lang="en-US" sz="1200" b="0" baseline="0" dirty="0" smtClean="0"/>
              <a:t> modeling effort.</a:t>
            </a:r>
          </a:p>
          <a:p>
            <a:pPr marL="171450" indent="-171450">
              <a:buFont typeface="Arial"/>
              <a:buChar char="•"/>
            </a:pPr>
            <a:r>
              <a:rPr lang="en-US" sz="1200" b="0" dirty="0" smtClean="0"/>
              <a:t>These are important to answer</a:t>
            </a:r>
            <a:r>
              <a:rPr lang="en-US" sz="1200" b="0" baseline="0" dirty="0" smtClean="0"/>
              <a:t> </a:t>
            </a:r>
            <a:r>
              <a:rPr lang="en-US" sz="1200" b="0" dirty="0" smtClean="0"/>
              <a:t>because it directly affects our ability to predict how plants will respond to extreme environmental stress such as severe drought,</a:t>
            </a:r>
            <a:r>
              <a:rPr lang="en-US" sz="1200" b="0" baseline="0" dirty="0" smtClean="0"/>
              <a:t> fire etc</a:t>
            </a:r>
            <a:r>
              <a:rPr lang="en-US" sz="1200" b="0" dirty="0" smtClean="0"/>
              <a:t>.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 </a:t>
            </a: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Modeled utilization coefficients</a:t>
            </a:r>
            <a:r>
              <a:rPr lang="en-US" baseline="0" dirty="0" smtClean="0"/>
              <a:t> ‘k’ </a:t>
            </a:r>
            <a:r>
              <a:rPr lang="en-US" dirty="0" smtClean="0"/>
              <a:t>are shown as well as the uncertainty around the estimates are </a:t>
            </a:r>
            <a:r>
              <a:rPr lang="en-US" baseline="0" dirty="0" smtClean="0"/>
              <a:t>shown in light colors. </a:t>
            </a:r>
            <a:r>
              <a:rPr lang="en-US" dirty="0" smtClean="0"/>
              <a:t>This option</a:t>
            </a:r>
            <a:r>
              <a:rPr lang="en-US" baseline="0" dirty="0" smtClean="0"/>
              <a:t> could also fit the model with the measurements, however not that efficiently looking at the lower Log likelihood and higher values of AIC, BIC. 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 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 sets as well, however don</a:t>
            </a:r>
            <a:r>
              <a:rPr lang="uk-UA" baseline="0" dirty="0" smtClean="0"/>
              <a:t>’</a:t>
            </a:r>
            <a:r>
              <a:rPr lang="en-US" baseline="0" dirty="0" smtClean="0"/>
              <a:t>t get any clear improvements at all comparing with the test case 5. So we can now conclude that test case 5 is the optimum parameter setting for our model with greater efficiency and less computational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foliage allocation fractions</a:t>
            </a:r>
            <a:r>
              <a:rPr lang="en-US" baseline="0" dirty="0" smtClean="0"/>
              <a:t> </a:t>
            </a:r>
            <a:r>
              <a:rPr lang="en-US" dirty="0" smtClean="0"/>
              <a:t>“</a:t>
            </a:r>
            <a:r>
              <a:rPr lang="en-US" dirty="0" err="1" smtClean="0"/>
              <a:t>af</a:t>
            </a:r>
            <a:r>
              <a:rPr lang="en-US" dirty="0" smtClean="0"/>
              <a:t>”</a:t>
            </a:r>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are the modeled biomass curves and the measurements for all the treatments.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large dashed line represents case 5.</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units are in g C and overall the large dashed lines seem to be fitted with the data more efficiently which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 would like to show the modeled leaf storage pool in the same slide, and from the amount of C it is obvious that the storage is a significant portion of the total Carbon.</a:t>
            </a:r>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Here is</a:t>
            </a:r>
            <a:r>
              <a:rPr lang="en-US" sz="1200" kern="1200" baseline="0" dirty="0" smtClean="0">
                <a:solidFill>
                  <a:schemeClr val="tx1"/>
                </a:solidFill>
                <a:latin typeface="+mn-lt"/>
                <a:ea typeface="+mn-ea"/>
                <a:cs typeface="+mn-cs"/>
              </a:rPr>
              <a:t> the list of hypotheses that we have in our mind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So start with the null hypotheses that says </a:t>
            </a:r>
            <a:r>
              <a:rPr lang="en-US" dirty="0" smtClean="0"/>
              <a:t>the allocation fractions don</a:t>
            </a:r>
            <a:r>
              <a:rPr lang="uk-UA" dirty="0" smtClean="0"/>
              <a:t>’</a:t>
            </a:r>
            <a:r>
              <a:rPr lang="en-US" dirty="0" smtClean="0"/>
              <a:t>t change for different sink limited conditions</a:t>
            </a:r>
          </a:p>
          <a:p>
            <a:pPr marL="171450" indent="-171450">
              <a:buFont typeface="Arial"/>
              <a:buChar char="•"/>
            </a:pPr>
            <a:r>
              <a:rPr lang="en-US" sz="1200" kern="1200" dirty="0" smtClean="0">
                <a:solidFill>
                  <a:schemeClr val="tx1"/>
                </a:solidFill>
                <a:latin typeface="+mn-lt"/>
                <a:ea typeface="+mn-ea"/>
                <a:cs typeface="+mn-cs"/>
              </a:rPr>
              <a:t>So it is saying that reduced sink strength directly impacts on photosynthetic rate</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we 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Other 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reserves.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called “wasteful plant” hypothesis, whereby C taken up by the plant that is unable to be used for growth is returned to the atmosphere. However, it’s a questionable hypothesis. </a:t>
            </a:r>
          </a:p>
          <a:p>
            <a:pPr marL="171450" indent="-171450">
              <a:buFont typeface="Arial"/>
              <a:buChar char="•"/>
            </a:pPr>
            <a:r>
              <a:rPr lang="en-US" sz="1200" dirty="0" smtClean="0"/>
              <a:t>Regarding the allocation fractions we would expect lower root allocations since the plants physically don’t have room to grow more roots. We would also expect allocation to roots to increase with time, due to limited resource availability.</a:t>
            </a:r>
            <a:endParaRPr lang="en-US" sz="1200" dirty="0"/>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treatments at once (group 8 with pink color), and how far off would the parameters are for the individual 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just paste the 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treatments as well as they vary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two of the examples</a:t>
            </a:r>
            <a:r>
              <a:rPr lang="en-US" baseline="0" dirty="0" smtClean="0"/>
              <a:t> having 2 and 3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that utilization coefficient is proportional with sink strength, 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Y,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fraction at the beginning, opposite to free seedling.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Also</a:t>
            </a:r>
            <a:r>
              <a:rPr lang="en-US" sz="1200" baseline="0" dirty="0" smtClean="0"/>
              <a:t> the a</a:t>
            </a:r>
            <a:r>
              <a:rPr lang="en-US" sz="1200" dirty="0" smtClean="0"/>
              <a:t>llocation to roots is increasing with time due to limited resource availability for the sink limited</a:t>
            </a:r>
            <a:r>
              <a:rPr lang="en-US" sz="1200" baseline="0" dirty="0" smtClean="0"/>
              <a:t> treatments</a:t>
            </a:r>
            <a:r>
              <a:rPr lang="en-US" sz="1200" dirty="0" smtClean="0"/>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estimate 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and they also vary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and sink limited conditions </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this 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lgn="just">
              <a:buFont typeface="Arial" charset="0"/>
              <a:buChar char="•"/>
            </a:pPr>
            <a:r>
              <a:rPr lang="en-US" sz="1200" b="0" i="0" u="none" strike="noStrike" kern="1200" baseline="0" dirty="0" smtClean="0">
                <a:solidFill>
                  <a:schemeClr val="tx1"/>
                </a:solidFill>
                <a:latin typeface="+mn-lt"/>
                <a:ea typeface="+mn-ea"/>
                <a:cs typeface="+mn-cs"/>
              </a:rPr>
              <a:t>Now lets talk about the technique.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Here is the conceptual model framework for data assimilation where Model is the center piece.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And then all models require inputs, including measurements of driver variables, estimates of state variables, and parameters which govern how model predicts.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Data assimilation is the systematic combination of measurements with the model to </a:t>
            </a:r>
            <a:r>
              <a:rPr lang="en-US" dirty="0" smtClean="0"/>
              <a:t>better estimate system dynamics</a:t>
            </a:r>
            <a:r>
              <a:rPr lang="en-US" baseline="0" dirty="0" smtClean="0"/>
              <a:t>, i.e. </a:t>
            </a:r>
            <a:r>
              <a:rPr lang="en-US" sz="1200" b="0" i="0" u="none" strike="noStrike" kern="1200" baseline="0" dirty="0" smtClean="0">
                <a:solidFill>
                  <a:schemeClr val="tx1"/>
                </a:solidFill>
                <a:latin typeface="+mn-lt"/>
                <a:ea typeface="+mn-ea"/>
                <a:cs typeface="+mn-cs"/>
              </a:rPr>
              <a:t>estimate parameters and forecast state variables.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DA is the process of finding the model representation that is most consistent with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 model organizes and propagates forward information from previous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When new information becomes available, the predictions of the model </a:t>
            </a:r>
            <a:r>
              <a:rPr lang="en-US" dirty="0" smtClean="0"/>
              <a:t>are then corrected comparing with the observations</a:t>
            </a:r>
            <a:r>
              <a:rPr lang="en-US" sz="1200" b="0" i="0" u="none" strike="noStrike" kern="1200" baseline="0" dirty="0" smtClean="0">
                <a:solidFill>
                  <a:schemeClr val="tx1"/>
                </a:solidFill>
                <a:latin typeface="+mn-lt"/>
                <a:ea typeface="+mn-ea"/>
                <a:cs typeface="+mn-cs"/>
              </a:rPr>
              <a:t>.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If we setup a poor model then that will drift and will be frequently and heavily corrected, on the other hand, an effective model will require little correction by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However, it is not simply a question of fitting the model to the new data, as the assimilation process must also conserve the information provided by the model itself and by previous observations. </a:t>
            </a:r>
          </a:p>
          <a:p>
            <a:pPr marL="171450" indent="-171450" algn="just">
              <a:buFont typeface="Arial" charset="0"/>
              <a:buChar char="•"/>
            </a:pPr>
            <a:r>
              <a:rPr lang="en-US" dirty="0" smtClean="0"/>
              <a:t>A significant advantage of the DA framework is that it quantifies uncertainty around the estimates in addition to giving best values.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There 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We 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method.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This is the simplest one from all available algorithms and are easier to computationally implement.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Because of the applicability of MCMC across the biological, mathematical, and physical sciences and its rich history, MCMC has become a universal algorithm.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 disadvantage is that it may require more model evaluations and computational time as this algorithm considers all of the data for every iteration.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However,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Once we choose</a:t>
            </a:r>
            <a:r>
              <a:rPr lang="en-US" baseline="0" dirty="0" smtClean="0"/>
              <a:t> MCMC for our DA, the next thing is to find the algorithm and</a:t>
            </a:r>
            <a:r>
              <a:rPr lang="en-US" dirty="0" smtClean="0"/>
              <a:t> Metropolis algorithm is the simplest form of MCMC.</a:t>
            </a:r>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First</a:t>
            </a:r>
            <a:r>
              <a:rPr lang="en-US" baseline="0" dirty="0" smtClean="0"/>
              <a:t> </a:t>
            </a:r>
            <a:r>
              <a:rPr lang="en-US" dirty="0" smtClean="0"/>
              <a:t>What</a:t>
            </a:r>
            <a:r>
              <a:rPr lang="en-US" baseline="0" dirty="0" smtClean="0"/>
              <a:t> w</a:t>
            </a:r>
            <a:r>
              <a:rPr lang="en-US" dirty="0" smtClean="0"/>
              <a:t>e need are: (1) A model: M,</a:t>
            </a:r>
            <a:r>
              <a:rPr lang="en-US" baseline="0" dirty="0" smtClean="0"/>
              <a:t> </a:t>
            </a:r>
            <a:r>
              <a:rPr lang="is-IS" dirty="0" smtClean="0"/>
              <a:t>(2) Data: D,</a:t>
            </a:r>
            <a:r>
              <a:rPr lang="is-IS" baseline="0" dirty="0" smtClean="0"/>
              <a:t> </a:t>
            </a:r>
            <a:r>
              <a:rPr lang="en-US" dirty="0" smtClean="0"/>
              <a:t>(3)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cost function of the difference</a:t>
            </a:r>
            <a:r>
              <a:rPr lang="en-US" baseline="0" dirty="0" smtClean="0"/>
              <a:t> between the modeled values and the data and this actually define how efficient the model is</a:t>
            </a:r>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And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t>
            </a:r>
          </a:p>
          <a:p>
            <a:pPr marL="171450" indent="-171450">
              <a:buFont typeface="Arial"/>
              <a:buChar char="•"/>
            </a:pPr>
            <a:r>
              <a:rPr lang="en-US" sz="1200" dirty="0" smtClean="0"/>
              <a:t>The capital pi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distribution</a:t>
            </a:r>
          </a:p>
          <a:p>
            <a:pPr marL="171450" indent="-171450">
              <a:buFont typeface="Arial"/>
              <a:buChar char="•"/>
            </a:pPr>
            <a:r>
              <a:rPr lang="en-US" sz="1200" b="0" i="0" u="none" strike="noStrike" kern="1200" baseline="0" dirty="0" smtClean="0">
                <a:solidFill>
                  <a:schemeClr val="tx1"/>
                </a:solidFill>
                <a:latin typeface="+mn-lt"/>
                <a:ea typeface="+mn-ea"/>
                <a:cs typeface="+mn-cs"/>
              </a:rPr>
              <a:t>In practice, to increase computation speed, this Eq. is written as a sum function by taking the natural logarithm of both sides</a:t>
            </a: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which is called ‘‘log likelihood’’</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end we d</a:t>
            </a:r>
            <a:r>
              <a:rPr lang="en-AU" sz="1200" kern="1200" dirty="0" smtClean="0">
                <a:solidFill>
                  <a:schemeClr val="tx1"/>
                </a:solidFill>
                <a:effectLst/>
                <a:latin typeface="+mn-lt"/>
                <a:ea typeface="+mn-ea"/>
                <a:cs typeface="+mn-cs"/>
              </a:rPr>
              <a:t>iscard an initial part of the MC (few iterations) for Burn-in process from the total sample size (or chain</a:t>
            </a:r>
            <a:r>
              <a:rPr lang="en-AU" sz="1200" kern="1200" baseline="0" dirty="0" smtClean="0">
                <a:solidFill>
                  <a:schemeClr val="tx1"/>
                </a:solidFill>
                <a:effectLst/>
                <a:latin typeface="+mn-lt"/>
                <a:ea typeface="+mn-ea"/>
                <a:cs typeface="+mn-cs"/>
              </a:rPr>
              <a:t> length</a:t>
            </a:r>
            <a:r>
              <a:rPr lang="en-AU" sz="1200"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part 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simply based on carbon mass balance.</a:t>
            </a:r>
          </a:p>
          <a:p>
            <a:pPr marL="171450" indent="-171450">
              <a:buFont typeface="Arial"/>
              <a:buChar char="•"/>
            </a:pPr>
            <a:r>
              <a:rPr lang="en-US" sz="1200" kern="1200" dirty="0" smtClean="0">
                <a:solidFill>
                  <a:schemeClr val="tx1"/>
                </a:solidFill>
                <a:effectLst/>
                <a:latin typeface="+mn-lt"/>
                <a:ea typeface="+mn-ea"/>
                <a:cs typeface="+mn-cs"/>
              </a:rPr>
              <a:t>So 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carbon utilized for immediate 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drought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After analysing that 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from GPP (considering foliage allocation fraction and growth respiration) minus 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root.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Now talking</a:t>
            </a:r>
            <a:r>
              <a:rPr lang="en-AU" baseline="0" dirty="0" smtClean="0"/>
              <a:t> about the data, </a:t>
            </a:r>
            <a:r>
              <a:rPr lang="en-AU" dirty="0" smtClean="0"/>
              <a:t>We are very much thankful t</a:t>
            </a:r>
            <a:r>
              <a:rPr lang="en-AU" baseline="0" dirty="0" smtClean="0"/>
              <a:t>o Court who’s enormous effort makes the starting point of this project. </a:t>
            </a:r>
            <a:r>
              <a:rPr lang="en-AU" dirty="0" smtClean="0"/>
              <a:t>He did the belowground sink limitation pot experiment 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 So each experimental block contained a complete replicate set of six container volumes as well as one Free seedling. </a:t>
            </a:r>
            <a:r>
              <a:rPr lang="en-AU" dirty="0" smtClean="0"/>
              <a:t>He made a whole set of measurements and among those I will briefly talk about the ones that</a:t>
            </a:r>
            <a:r>
              <a:rPr lang="en-AU" baseline="0" dirty="0" smtClean="0"/>
              <a:t> we use to setup our DA framework.</a:t>
            </a:r>
            <a:endParaRPr lang="en-US" dirty="0" smtClean="0"/>
          </a:p>
          <a:p>
            <a:pPr marL="171450" indent="-171450">
              <a:buFont typeface="Arial"/>
              <a:buChar char="•"/>
            </a:pPr>
            <a:r>
              <a:rPr lang="en-US" dirty="0" smtClean="0"/>
              <a:t>Now looking at the model I would start</a:t>
            </a:r>
            <a:r>
              <a:rPr lang="en-US" baseline="0" dirty="0" smtClean="0"/>
              <a:t> from the main box of GPP. </a:t>
            </a:r>
            <a:r>
              <a:rPr lang="en-US" dirty="0" smtClean="0"/>
              <a:t>So we </a:t>
            </a:r>
            <a:r>
              <a:rPr lang="en-US" sz="1200" b="0" i="0" u="none" strike="noStrike" kern="1200" baseline="0" dirty="0" smtClean="0">
                <a:solidFill>
                  <a:schemeClr val="tx1"/>
                </a:solidFill>
                <a:latin typeface="+mn-lt"/>
                <a:ea typeface="+mn-ea"/>
                <a:cs typeface="+mn-cs"/>
              </a:rPr>
              <a:t>estimate 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 </a:t>
            </a:r>
            <a:r>
              <a:rPr lang="en-US" dirty="0" smtClean="0"/>
              <a:t>The</a:t>
            </a:r>
            <a:r>
              <a:rPr lang="en-US" baseline="0" dirty="0" smtClean="0"/>
              <a:t> 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which are obtained from </a:t>
            </a:r>
            <a:r>
              <a:rPr lang="en-US" dirty="0" smtClean="0"/>
              <a:t>the </a:t>
            </a:r>
            <a:r>
              <a:rPr lang="en-US" dirty="0" err="1" smtClean="0"/>
              <a:t>ACi</a:t>
            </a:r>
            <a:r>
              <a:rPr lang="en-US" dirty="0" smtClean="0"/>
              <a:t> curves. </a:t>
            </a: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coefficient </a:t>
            </a:r>
            <a:r>
              <a:rPr lang="en-AU" sz="1200" kern="1200" dirty="0" smtClean="0">
                <a:solidFill>
                  <a:schemeClr val="tx1"/>
                </a:solidFill>
                <a:effectLst/>
                <a:latin typeface="+mn-lt"/>
                <a:ea typeface="+mn-ea"/>
                <a:cs typeface="+mn-cs"/>
              </a:rPr>
              <a:t>‘b’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treatment.</a:t>
            </a:r>
            <a:r>
              <a:rPr lang="en-AU" sz="1200" kern="1200" baseline="0" dirty="0" smtClean="0">
                <a:solidFill>
                  <a:schemeClr val="tx1"/>
                </a:solidFill>
                <a:effectLst/>
                <a:latin typeface="+mn-lt"/>
                <a:ea typeface="+mn-ea"/>
                <a:cs typeface="+mn-cs"/>
              </a:rPr>
              <a:t> </a:t>
            </a:r>
            <a:r>
              <a:rPr lang="en-AU" dirty="0" smtClean="0">
                <a:effectLst/>
              </a:rPr>
              <a:t>So</a:t>
            </a:r>
            <a:r>
              <a:rPr lang="en-AU" baseline="0" dirty="0" smtClean="0">
                <a:effectLst/>
              </a:rPr>
              <a:t> lets</a:t>
            </a:r>
            <a:r>
              <a:rPr lang="en-AU" dirty="0" smtClean="0">
                <a:effectLst/>
              </a:rPr>
              <a:t> put a tick on the GPP 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8541" y="1621985"/>
            <a:ext cx="7803436" cy="1119193"/>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7077" y="2958730"/>
            <a:ext cx="6426359" cy="1334329"/>
          </a:xfrm>
        </p:spPr>
        <p:txBody>
          <a:bodyPr/>
          <a:lstStyle>
            <a:lvl1pPr marL="0" indent="0" algn="ctr">
              <a:buNone/>
              <a:defRPr>
                <a:solidFill>
                  <a:schemeClr val="tx1">
                    <a:tint val="75000"/>
                  </a:schemeClr>
                </a:solidFill>
              </a:defRPr>
            </a:lvl1pPr>
            <a:lvl2pPr marL="460858" indent="0" algn="ctr">
              <a:buNone/>
              <a:defRPr>
                <a:solidFill>
                  <a:schemeClr val="tx1">
                    <a:tint val="75000"/>
                  </a:schemeClr>
                </a:solidFill>
              </a:defRPr>
            </a:lvl2pPr>
            <a:lvl3pPr marL="921715" indent="0" algn="ctr">
              <a:buNone/>
              <a:defRPr>
                <a:solidFill>
                  <a:schemeClr val="tx1">
                    <a:tint val="75000"/>
                  </a:schemeClr>
                </a:solidFill>
              </a:defRPr>
            </a:lvl3pPr>
            <a:lvl4pPr marL="1382573" indent="0" algn="ctr">
              <a:buNone/>
              <a:defRPr>
                <a:solidFill>
                  <a:schemeClr val="tx1">
                    <a:tint val="75000"/>
                  </a:schemeClr>
                </a:solidFill>
              </a:defRPr>
            </a:lvl4pPr>
            <a:lvl5pPr marL="1843430" indent="0" algn="ctr">
              <a:buNone/>
              <a:defRPr>
                <a:solidFill>
                  <a:schemeClr val="tx1">
                    <a:tint val="75000"/>
                  </a:schemeClr>
                </a:solidFill>
              </a:defRPr>
            </a:lvl5pPr>
            <a:lvl6pPr marL="2304288" indent="0" algn="ctr">
              <a:buNone/>
              <a:defRPr>
                <a:solidFill>
                  <a:schemeClr val="tx1">
                    <a:tint val="75000"/>
                  </a:schemeClr>
                </a:solidFill>
              </a:defRPr>
            </a:lvl6pPr>
            <a:lvl7pPr marL="2765146" indent="0" algn="ctr">
              <a:buNone/>
              <a:defRPr>
                <a:solidFill>
                  <a:schemeClr val="tx1">
                    <a:tint val="75000"/>
                  </a:schemeClr>
                </a:solidFill>
              </a:defRPr>
            </a:lvl7pPr>
            <a:lvl8pPr marL="3226003" indent="0" algn="ctr">
              <a:buNone/>
              <a:defRPr>
                <a:solidFill>
                  <a:schemeClr val="tx1">
                    <a:tint val="75000"/>
                  </a:schemeClr>
                </a:solidFill>
              </a:defRPr>
            </a:lvl8pPr>
            <a:lvl9pPr marL="3686861"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17/03/2017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17/03/2017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5872" y="209094"/>
            <a:ext cx="2065616" cy="4455016"/>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9026" y="209094"/>
            <a:ext cx="6043839" cy="44550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17/03/2017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17/03/2017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5198" y="3355162"/>
            <a:ext cx="7803436" cy="103700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5198" y="2213005"/>
            <a:ext cx="7803436" cy="1142156"/>
          </a:xfrm>
        </p:spPr>
        <p:txBody>
          <a:bodyPr anchor="b"/>
          <a:lstStyle>
            <a:lvl1pPr marL="0" indent="0">
              <a:buNone/>
              <a:defRPr sz="2000">
                <a:solidFill>
                  <a:schemeClr val="tx1">
                    <a:tint val="75000"/>
                  </a:schemeClr>
                </a:solidFill>
              </a:defRPr>
            </a:lvl1pPr>
            <a:lvl2pPr marL="460858" indent="0">
              <a:buNone/>
              <a:defRPr sz="1800">
                <a:solidFill>
                  <a:schemeClr val="tx1">
                    <a:tint val="75000"/>
                  </a:schemeClr>
                </a:solidFill>
              </a:defRPr>
            </a:lvl2pPr>
            <a:lvl3pPr marL="921715" indent="0">
              <a:buNone/>
              <a:defRPr sz="1600">
                <a:solidFill>
                  <a:schemeClr val="tx1">
                    <a:tint val="75000"/>
                  </a:schemeClr>
                </a:solidFill>
              </a:defRPr>
            </a:lvl3pPr>
            <a:lvl4pPr marL="1382573" indent="0">
              <a:buNone/>
              <a:defRPr sz="1400">
                <a:solidFill>
                  <a:schemeClr val="tx1">
                    <a:tint val="75000"/>
                  </a:schemeClr>
                </a:solidFill>
              </a:defRPr>
            </a:lvl4pPr>
            <a:lvl5pPr marL="1843430" indent="0">
              <a:buNone/>
              <a:defRPr sz="1400">
                <a:solidFill>
                  <a:schemeClr val="tx1">
                    <a:tint val="75000"/>
                  </a:schemeClr>
                </a:solidFill>
              </a:defRPr>
            </a:lvl5pPr>
            <a:lvl6pPr marL="2304288" indent="0">
              <a:buNone/>
              <a:defRPr sz="1400">
                <a:solidFill>
                  <a:schemeClr val="tx1">
                    <a:tint val="75000"/>
                  </a:schemeClr>
                </a:solidFill>
              </a:defRPr>
            </a:lvl6pPr>
            <a:lvl7pPr marL="2765146" indent="0">
              <a:buNone/>
              <a:defRPr sz="1400">
                <a:solidFill>
                  <a:schemeClr val="tx1">
                    <a:tint val="75000"/>
                  </a:schemeClr>
                </a:solidFill>
              </a:defRPr>
            </a:lvl7pPr>
            <a:lvl8pPr marL="3226003" indent="0">
              <a:buNone/>
              <a:defRPr sz="1400">
                <a:solidFill>
                  <a:schemeClr val="tx1">
                    <a:tint val="75000"/>
                  </a:schemeClr>
                </a:solidFill>
              </a:defRPr>
            </a:lvl8pPr>
            <a:lvl9pPr marL="36868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17/03/2017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9027"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66761"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17/03/2017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9026" y="1168747"/>
            <a:ext cx="4056321"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9026" y="1655825"/>
            <a:ext cx="4056321"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63576" y="1168747"/>
            <a:ext cx="4057913"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576" y="1655825"/>
            <a:ext cx="4057913"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17/03/2017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17/03/2017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17/03/2017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9028" y="207884"/>
            <a:ext cx="3020326" cy="884719"/>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89328" y="207887"/>
            <a:ext cx="5132161" cy="445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9028" y="1092604"/>
            <a:ext cx="3020326" cy="357150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17/03/2017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9445" y="3654902"/>
            <a:ext cx="5508308" cy="431482"/>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9445" y="466531"/>
            <a:ext cx="5508308" cy="3132773"/>
          </a:xfrm>
        </p:spPr>
        <p:txBody>
          <a:bodyPr/>
          <a:lstStyle>
            <a:lvl1pPr marL="0" indent="0">
              <a:buNone/>
              <a:defRPr sz="3200"/>
            </a:lvl1pPr>
            <a:lvl2pPr marL="460858" indent="0">
              <a:buNone/>
              <a:defRPr sz="2800"/>
            </a:lvl2pPr>
            <a:lvl3pPr marL="921715" indent="0">
              <a:buNone/>
              <a:defRPr sz="2400"/>
            </a:lvl3pPr>
            <a:lvl4pPr marL="1382573" indent="0">
              <a:buNone/>
              <a:defRPr sz="2000"/>
            </a:lvl4pPr>
            <a:lvl5pPr marL="1843430" indent="0">
              <a:buNone/>
              <a:defRPr sz="2000"/>
            </a:lvl5pPr>
            <a:lvl6pPr marL="2304288" indent="0">
              <a:buNone/>
              <a:defRPr sz="2000"/>
            </a:lvl6pPr>
            <a:lvl7pPr marL="2765146" indent="0">
              <a:buNone/>
              <a:defRPr sz="2000"/>
            </a:lvl7pPr>
            <a:lvl8pPr marL="3226003" indent="0">
              <a:buNone/>
              <a:defRPr sz="2000"/>
            </a:lvl8pPr>
            <a:lvl9pPr marL="3686861" indent="0">
              <a:buNone/>
              <a:defRPr sz="2000"/>
            </a:lvl9pPr>
          </a:lstStyle>
          <a:p>
            <a:endParaRPr lang="en-AU"/>
          </a:p>
        </p:txBody>
      </p:sp>
      <p:sp>
        <p:nvSpPr>
          <p:cNvPr id="4" name="Text Placeholder 3"/>
          <p:cNvSpPr>
            <a:spLocks noGrp="1"/>
          </p:cNvSpPr>
          <p:nvPr>
            <p:ph type="body" sz="half" idx="2"/>
          </p:nvPr>
        </p:nvSpPr>
        <p:spPr>
          <a:xfrm>
            <a:off x="1799445" y="4086385"/>
            <a:ext cx="5508308" cy="61277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17/03/2017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026" y="209094"/>
            <a:ext cx="8262462" cy="870215"/>
          </a:xfrm>
          <a:prstGeom prst="rect">
            <a:avLst/>
          </a:prstGeom>
        </p:spPr>
        <p:txBody>
          <a:bodyPr vert="horz" lIns="92172" tIns="46086" rIns="92172" bIns="46086"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9026" y="1218302"/>
            <a:ext cx="8262462" cy="3445808"/>
          </a:xfrm>
          <a:prstGeom prst="rect">
            <a:avLst/>
          </a:prstGeom>
        </p:spPr>
        <p:txBody>
          <a:bodyPr vert="horz" lIns="92172" tIns="46086" rIns="92172" bIns="460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9026" y="4839361"/>
            <a:ext cx="2142120" cy="277985"/>
          </a:xfrm>
          <a:prstGeom prst="rect">
            <a:avLst/>
          </a:prstGeom>
        </p:spPr>
        <p:txBody>
          <a:bodyPr vert="horz" lIns="92172" tIns="46086" rIns="92172" bIns="46086" rtlCol="0" anchor="ctr"/>
          <a:lstStyle>
            <a:lvl1pPr algn="l">
              <a:defRPr sz="1200">
                <a:solidFill>
                  <a:schemeClr val="tx1">
                    <a:tint val="75000"/>
                  </a:schemeClr>
                </a:solidFill>
              </a:defRPr>
            </a:lvl1pPr>
          </a:lstStyle>
          <a:p>
            <a:fld id="{747BD9CF-C612-43A8-B934-5CF47C06606C}" type="datetimeFigureOut">
              <a:rPr lang="en-AU" smtClean="0"/>
              <a:t>17/03/2017</a:t>
            </a:fld>
            <a:endParaRPr lang="en-AU"/>
          </a:p>
        </p:txBody>
      </p:sp>
      <p:sp>
        <p:nvSpPr>
          <p:cNvPr id="5" name="Footer Placeholder 4"/>
          <p:cNvSpPr>
            <a:spLocks noGrp="1"/>
          </p:cNvSpPr>
          <p:nvPr>
            <p:ph type="ftr" sz="quarter" idx="3"/>
          </p:nvPr>
        </p:nvSpPr>
        <p:spPr>
          <a:xfrm>
            <a:off x="3136678" y="4839361"/>
            <a:ext cx="2907162" cy="277985"/>
          </a:xfrm>
          <a:prstGeom prst="rect">
            <a:avLst/>
          </a:prstGeom>
        </p:spPr>
        <p:txBody>
          <a:bodyPr vert="horz" lIns="92172" tIns="46086" rIns="92172" bIns="46086"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79368" y="4839361"/>
            <a:ext cx="2142120" cy="277985"/>
          </a:xfrm>
          <a:prstGeom prst="rect">
            <a:avLst/>
          </a:prstGeom>
        </p:spPr>
        <p:txBody>
          <a:bodyPr vert="horz" lIns="92172" tIns="46086" rIns="92172" bIns="46086"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21715" rtl="0" eaLnBrk="1" latinLnBrk="0" hangingPunct="1">
        <a:spcBef>
          <a:spcPct val="0"/>
        </a:spcBef>
        <a:buNone/>
        <a:defRPr sz="4400" kern="1200">
          <a:solidFill>
            <a:schemeClr val="tx1"/>
          </a:solidFill>
          <a:latin typeface="+mj-lt"/>
          <a:ea typeface="+mj-ea"/>
          <a:cs typeface="+mj-cs"/>
        </a:defRPr>
      </a:lvl1pPr>
    </p:titleStyle>
    <p:bodyStyle>
      <a:lvl1pPr marL="345643" indent="-345643" algn="l" defTabSz="9217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8894" indent="-288036" algn="l" defTabSz="92171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52144" indent="-230429" algn="l" defTabSz="9217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1300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73859"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34717"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95574"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5643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17290"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oleObject8.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6.emf"/><Relationship Id="rId13" Type="http://schemas.openxmlformats.org/officeDocument/2006/relationships/oleObject" Target="../embeddings/oleObject12.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4.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4002" y="1294898"/>
            <a:ext cx="3759368" cy="1681231"/>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a:t>Grow limitless </a:t>
            </a:r>
          </a:p>
          <a:p>
            <a:pPr marL="0" indent="0" algn="ctr">
              <a:buNone/>
            </a:pPr>
            <a:r>
              <a:rPr lang="en-AU" sz="2800" b="1" dirty="0"/>
              <a:t>or </a:t>
            </a:r>
          </a:p>
          <a:p>
            <a:pPr marL="0" indent="0" algn="ctr">
              <a:buNone/>
            </a:pPr>
            <a:r>
              <a:rPr lang="en-AU" sz="2800" b="1" dirty="0"/>
              <a:t>Store for the future!!</a:t>
            </a:r>
            <a:endParaRPr lang="en-US" sz="2800" b="1" dirty="0">
              <a:latin typeface="Trebuchet MS" pitchFamily="34" charset="0"/>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281" y="490830"/>
            <a:ext cx="3230412" cy="163311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2394" y="2932392"/>
            <a:ext cx="3320159" cy="2017357"/>
          </a:xfrm>
          <a:prstGeom prst="rect">
            <a:avLst/>
          </a:prstGeom>
        </p:spPr>
      </p:pic>
      <p:sp>
        <p:nvSpPr>
          <p:cNvPr id="6" name="Action Button: Help 5">
            <a:hlinkClick r:id="" action="ppaction://noaction" highlightClick="1"/>
          </p:cNvPr>
          <p:cNvSpPr/>
          <p:nvPr/>
        </p:nvSpPr>
        <p:spPr>
          <a:xfrm>
            <a:off x="6976009" y="2245159"/>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903714" y="3560905"/>
            <a:ext cx="650660" cy="657873"/>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554495"/>
            <a:ext cx="3922562" cy="374918"/>
          </a:xfrm>
          <a:prstGeom prst="rect">
            <a:avLst/>
          </a:prstGeom>
        </p:spPr>
        <p:txBody>
          <a:bodyPr wrap="square" lIns="92172" tIns="46086" rIns="92172" bIns="46086">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2568"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9" name="Rectangle 8"/>
          <p:cNvSpPr/>
          <p:nvPr/>
        </p:nvSpPr>
        <p:spPr>
          <a:xfrm>
            <a:off x="27944" y="2464450"/>
            <a:ext cx="4428631" cy="1499670"/>
          </a:xfrm>
          <a:prstGeom prst="rect">
            <a:avLst/>
          </a:prstGeom>
        </p:spPr>
        <p:txBody>
          <a:bodyPr wrap="square" lIns="92172" tIns="46086" rIns="92172" bIns="46086">
            <a:spAutoFit/>
          </a:bodyPr>
          <a:lstStyle/>
          <a:p>
            <a:pPr marL="288036" indent="-288036">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8036" indent="-288036">
              <a:buFont typeface="Arial"/>
              <a:buChar char="•"/>
            </a:pPr>
            <a:r>
              <a:rPr lang="en-US" dirty="0"/>
              <a:t>Q</a:t>
            </a:r>
            <a:r>
              <a:rPr lang="en-US" baseline="-25000" dirty="0"/>
              <a:t>10</a:t>
            </a:r>
            <a:r>
              <a:rPr lang="en-US" dirty="0"/>
              <a:t> </a:t>
            </a:r>
            <a:r>
              <a:rPr lang="en-US" dirty="0" smtClean="0"/>
              <a:t>= 1.86</a:t>
            </a:r>
            <a:endParaRPr lang="en-AU" dirty="0"/>
          </a:p>
          <a:p>
            <a:pPr marL="288036" indent="-288036">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8036" indent="-288036">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6298" y="1002510"/>
          <a:ext cx="2679243" cy="518906"/>
        </p:xfrm>
        <a:graphic>
          <a:graphicData uri="http://schemas.openxmlformats.org/presentationml/2006/ole">
            <mc:AlternateContent xmlns:mc="http://schemas.openxmlformats.org/markup-compatibility/2006">
              <mc:Choice xmlns:v="urn:schemas-microsoft-com:vml" Requires="v">
                <p:oleObj spid="_x0000_s2569"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6298" y="1002510"/>
                        <a:ext cx="2679243" cy="518906"/>
                      </a:xfrm>
                      <a:prstGeom prst="rect">
                        <a:avLst/>
                      </a:prstGeom>
                    </p:spPr>
                  </p:pic>
                </p:oleObj>
              </mc:Fallback>
            </mc:AlternateContent>
          </a:graphicData>
        </a:graphic>
      </p:graphicFrame>
      <p:sp>
        <p:nvSpPr>
          <p:cNvPr id="39" name="Rectangle 3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418133487"/>
              </p:ext>
            </p:extLst>
          </p:nvPr>
        </p:nvGraphicFramePr>
        <p:xfrm>
          <a:off x="493713" y="1611313"/>
          <a:ext cx="1733550" cy="719137"/>
        </p:xfrm>
        <a:graphic>
          <a:graphicData uri="http://schemas.openxmlformats.org/presentationml/2006/ole">
            <mc:AlternateContent xmlns:mc="http://schemas.openxmlformats.org/markup-compatibility/2006">
              <mc:Choice xmlns:v="urn:schemas-microsoft-com:vml" Requires="v">
                <p:oleObj spid="_x0000_s2570" name="Equation" r:id="rId8" imgW="1117600" imgH="457200" progId="Equation.3">
                  <p:embed/>
                </p:oleObj>
              </mc:Choice>
              <mc:Fallback>
                <p:oleObj name="Equation" r:id="rId8" imgW="1117600" imgH="457200" progId="Equation.3">
                  <p:embed/>
                  <p:pic>
                    <p:nvPicPr>
                      <p:cNvPr id="0" name=""/>
                      <p:cNvPicPr/>
                      <p:nvPr/>
                    </p:nvPicPr>
                    <p:blipFill>
                      <a:blip r:embed="rId9"/>
                      <a:stretch>
                        <a:fillRect/>
                      </a:stretch>
                    </p:blipFill>
                    <p:spPr>
                      <a:xfrm>
                        <a:off x="493713" y="1611313"/>
                        <a:ext cx="1733550" cy="719137"/>
                      </a:xfrm>
                      <a:prstGeom prst="rect">
                        <a:avLst/>
                      </a:prstGeom>
                    </p:spPr>
                  </p:pic>
                </p:oleObj>
              </mc:Fallback>
            </mc:AlternateContent>
          </a:graphicData>
        </a:graphic>
      </p:graphicFrame>
      <p:sp>
        <p:nvSpPr>
          <p:cNvPr id="70" name="Donut 69"/>
          <p:cNvSpPr/>
          <p:nvPr/>
        </p:nvSpPr>
        <p:spPr>
          <a:xfrm>
            <a:off x="4445665" y="71012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62552" y="787985"/>
            <a:ext cx="4445665" cy="2930075"/>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325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1780859"/>
          </a:xfrm>
          <a:prstGeom prst="rect">
            <a:avLst/>
          </a:prstGeom>
        </p:spPr>
        <p:txBody>
          <a:bodyPr wrap="square" lIns="92172" tIns="46086" rIns="92172" bIns="46086">
            <a:spAutoFit/>
          </a:bodyPr>
          <a:lstStyle/>
          <a:p>
            <a:pPr marL="345643" indent="-345643">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5643" indent="-345643">
              <a:buFont typeface="+mj-lt"/>
              <a:buAutoNum type="arabicPeriod"/>
            </a:pPr>
            <a:r>
              <a:rPr lang="en-AU" dirty="0" smtClean="0"/>
              <a:t>Average leaf TNC </a:t>
            </a:r>
            <a:r>
              <a:rPr lang="en-AU" dirty="0"/>
              <a:t>on </a:t>
            </a:r>
            <a:r>
              <a:rPr lang="en-AU" dirty="0" smtClean="0"/>
              <a:t>six </a:t>
            </a:r>
            <a:r>
              <a:rPr lang="en-AU" dirty="0"/>
              <a:t>occasions and the uncertainty </a:t>
            </a:r>
            <a:r>
              <a:rPr lang="en-AU" dirty="0" smtClean="0"/>
              <a:t>in data </a:t>
            </a:r>
            <a:r>
              <a:rPr lang="en-AU" dirty="0"/>
              <a:t>from </a:t>
            </a:r>
            <a:r>
              <a:rPr lang="en-AU" dirty="0" smtClean="0"/>
              <a:t>all replicates</a:t>
            </a:r>
            <a:endParaRPr lang="en-AU" dirty="0"/>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49709" y="1517176"/>
            <a:ext cx="981990" cy="823885"/>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76118" y="787985"/>
            <a:ext cx="4445665" cy="2930075"/>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459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937294"/>
          </a:xfrm>
          <a:prstGeom prst="rect">
            <a:avLst/>
          </a:prstGeom>
        </p:spPr>
        <p:txBody>
          <a:bodyPr wrap="square" lIns="92172" tIns="46086" rIns="92172" bIns="46086">
            <a:spAutoFit/>
          </a:bodyPr>
          <a:lstStyle/>
          <a:p>
            <a:pPr marL="288036" indent="-288036">
              <a:buFont typeface="Arial"/>
              <a:buChar char="•"/>
            </a:pPr>
            <a:r>
              <a:rPr lang="en-AU" dirty="0" smtClean="0"/>
              <a:t>Leaf mass: Initial (t=1) and harvest </a:t>
            </a:r>
            <a:r>
              <a:rPr lang="en-AU" dirty="0"/>
              <a:t>(t</a:t>
            </a:r>
            <a:r>
              <a:rPr lang="en-AU" dirty="0" smtClean="0"/>
              <a:t>=T) </a:t>
            </a:r>
          </a:p>
          <a:p>
            <a:pPr marL="288036" indent="-288036">
              <a:buFont typeface="Arial"/>
              <a:buChar char="•"/>
            </a:pPr>
            <a:r>
              <a:rPr lang="en-AU" dirty="0" smtClean="0"/>
              <a:t>Estimate weekly leaf carbon stock</a:t>
            </a:r>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9411" y="1638489"/>
          <a:ext cx="3069508" cy="314282"/>
        </p:xfrm>
        <a:graphic>
          <a:graphicData uri="http://schemas.openxmlformats.org/presentationml/2006/ole">
            <mc:AlternateContent xmlns:mc="http://schemas.openxmlformats.org/markup-compatibility/2006">
              <mc:Choice xmlns:v="urn:schemas-microsoft-com:vml" Requires="v">
                <p:oleObj spid="_x0000_s4594"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9411" y="1638489"/>
                        <a:ext cx="3069508" cy="314282"/>
                      </a:xfrm>
                      <a:prstGeom prst="rect">
                        <a:avLst/>
                      </a:prstGeom>
                    </p:spPr>
                  </p:pic>
                </p:oleObj>
              </mc:Fallback>
            </mc:AlternateContent>
          </a:graphicData>
        </a:graphic>
      </p:graphicFrame>
      <p:sp>
        <p:nvSpPr>
          <p:cNvPr id="46" name="Rectangle 45"/>
          <p:cNvSpPr/>
          <p:nvPr/>
        </p:nvSpPr>
        <p:spPr>
          <a:xfrm>
            <a:off x="27945" y="2098965"/>
            <a:ext cx="3694766" cy="656106"/>
          </a:xfrm>
          <a:prstGeom prst="rect">
            <a:avLst/>
          </a:prstGeom>
        </p:spPr>
        <p:txBody>
          <a:bodyPr wrap="square" lIns="92172" tIns="46086" rIns="92172" bIns="46086">
            <a:spAutoFit/>
          </a:bodyPr>
          <a:lstStyle/>
          <a:p>
            <a:pPr marL="288036" indent="-288036">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945" y="2829935"/>
            <a:ext cx="3694766" cy="656106"/>
          </a:xfrm>
          <a:prstGeom prst="rect">
            <a:avLst/>
          </a:prstGeom>
        </p:spPr>
        <p:txBody>
          <a:bodyPr wrap="square" lIns="92172" tIns="46086" rIns="92172" bIns="46086">
            <a:spAutoFit/>
          </a:bodyPr>
          <a:lstStyle/>
          <a:p>
            <a:pPr marL="288036" indent="-288036">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8794" y="3538873"/>
          <a:ext cx="4950464" cy="314245"/>
        </p:xfrm>
        <a:graphic>
          <a:graphicData uri="http://schemas.openxmlformats.org/presentationml/2006/ole">
            <mc:AlternateContent xmlns:mc="http://schemas.openxmlformats.org/markup-compatibility/2006">
              <mc:Choice xmlns:v="urn:schemas-microsoft-com:vml" Requires="v">
                <p:oleObj spid="_x0000_s4595"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8794" y="3538873"/>
                        <a:ext cx="4950464" cy="314245"/>
                      </a:xfrm>
                      <a:prstGeom prst="rect">
                        <a:avLst/>
                      </a:prstGeom>
                    </p:spPr>
                  </p:pic>
                </p:oleObj>
              </mc:Fallback>
            </mc:AlternateContent>
          </a:graphicData>
        </a:graphic>
      </p:graphicFrame>
      <p:sp>
        <p:nvSpPr>
          <p:cNvPr id="49" name="Rectangle 48"/>
          <p:cNvSpPr/>
          <p:nvPr/>
        </p:nvSpPr>
        <p:spPr>
          <a:xfrm>
            <a:off x="27134" y="3853294"/>
            <a:ext cx="5069191" cy="1218482"/>
          </a:xfrm>
          <a:prstGeom prst="rect">
            <a:avLst/>
          </a:prstGeom>
        </p:spPr>
        <p:txBody>
          <a:bodyPr wrap="square" lIns="92172" tIns="46086" rIns="92172" bIns="46086">
            <a:spAutoFit/>
          </a:bodyPr>
          <a:lstStyle/>
          <a:p>
            <a:pPr marL="288036" indent="-288036">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8036" indent="-288036">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400708" y="1294898"/>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400708" y="217206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400708" y="3049226"/>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37487" y="1188709"/>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37487" y="199730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37487" y="288058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sp>
        <p:nvSpPr>
          <p:cNvPr id="274" name="Rectangle 273"/>
          <p:cNvSpPr/>
          <p:nvPr/>
        </p:nvSpPr>
        <p:spPr>
          <a:xfrm>
            <a:off x="4228779" y="490831"/>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One </a:t>
            </a:r>
            <a:r>
              <a:rPr lang="en-US" sz="2000" dirty="0" err="1"/>
              <a:t>pseudopool</a:t>
            </a:r>
            <a:r>
              <a:rPr lang="en-US" sz="2000" dirty="0"/>
              <a:t>??</a:t>
            </a:r>
          </a:p>
          <a:p>
            <a:pPr marL="345643" indent="-345643">
              <a:buFont typeface="+mj-lt"/>
              <a:buAutoNum type="arabicPeriod"/>
            </a:pPr>
            <a:r>
              <a:rPr lang="en-US" sz="2000" dirty="0"/>
              <a:t>GPP calculates using a simple canopy-scale model</a:t>
            </a:r>
          </a:p>
          <a:p>
            <a:pPr marL="345643" indent="-345643">
              <a:buFont typeface="+mj-lt"/>
              <a:buAutoNum type="arabicPeriod"/>
            </a:pPr>
            <a:r>
              <a:rPr lang="en-US" sz="2000" dirty="0"/>
              <a:t>Autotrophic respiration is a fixed fraction of total photosynthetic fixation</a:t>
            </a:r>
          </a:p>
          <a:p>
            <a:pPr marL="345643" indent="-345643">
              <a:buFont typeface="+mj-lt"/>
              <a:buAutoNum type="arabicPeriod"/>
            </a:pPr>
            <a:r>
              <a:rPr lang="en-US" sz="2000" dirty="0"/>
              <a:t>Fluxes are constant fraction of their donor pools</a:t>
            </a: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43026" y="2245159"/>
            <a:ext cx="795251" cy="593620"/>
          </a:xfrm>
          <a:prstGeom prst="rect">
            <a:avLst/>
          </a:prstGeom>
        </p:spPr>
        <p:txBody>
          <a:bodyPr wrap="square" lIns="92172" tIns="46086" rIns="92172" bIns="46086">
            <a:spAutoFit/>
          </a:bodyPr>
          <a:lstStyle/>
          <a:p>
            <a:r>
              <a:rPr lang="en-US" sz="3200" dirty="0"/>
              <a:t>VS</a:t>
            </a:r>
          </a:p>
        </p:txBody>
      </p:sp>
      <p:sp>
        <p:nvSpPr>
          <p:cNvPr id="132" name="Rectangle 131"/>
          <p:cNvSpPr/>
          <p:nvPr/>
        </p:nvSpPr>
        <p:spPr>
          <a:xfrm>
            <a:off x="4228779" y="2903033"/>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Genuine pool</a:t>
            </a:r>
          </a:p>
          <a:p>
            <a:pPr marL="345643" indent="-345643">
              <a:buFont typeface="+mj-lt"/>
              <a:buAutoNum type="arabicPeriod"/>
            </a:pPr>
            <a:r>
              <a:rPr lang="en-US" sz="2000" dirty="0"/>
              <a:t>GPP calculates based on leaf gas exchange and </a:t>
            </a:r>
            <a:r>
              <a:rPr lang="en-US" sz="2000" dirty="0" err="1"/>
              <a:t>ACi</a:t>
            </a:r>
            <a:r>
              <a:rPr lang="en-US" sz="2000" dirty="0"/>
              <a:t> curve measurements</a:t>
            </a:r>
          </a:p>
          <a:p>
            <a:pPr marL="345643" indent="-345643">
              <a:buFont typeface="+mj-lt"/>
              <a:buAutoNum type="arabicPeriod"/>
            </a:pPr>
            <a:r>
              <a:rPr lang="en-US" sz="2000" dirty="0"/>
              <a:t>Leaf dark respiration rates (R) were measured using </a:t>
            </a:r>
            <a:r>
              <a:rPr lang="en-US" sz="2000" dirty="0" err="1"/>
              <a:t>Licor</a:t>
            </a:r>
            <a:r>
              <a:rPr lang="en-US" sz="2000" dirty="0"/>
              <a:t> 6400</a:t>
            </a:r>
          </a:p>
          <a:p>
            <a:pPr marL="345643" indent="-345643">
              <a:buFont typeface="+mj-lt"/>
              <a:buAutoNum type="arabicPeriod"/>
            </a:pPr>
            <a:r>
              <a:rPr lang="en-US" sz="2000" dirty="0"/>
              <a:t>Time-varying rate constants for the fluxes</a:t>
            </a:r>
          </a:p>
        </p:txBody>
      </p:sp>
      <p:grpSp>
        <p:nvGrpSpPr>
          <p:cNvPr id="134" name="Group 133"/>
          <p:cNvGrpSpPr/>
          <p:nvPr/>
        </p:nvGrpSpPr>
        <p:grpSpPr>
          <a:xfrm>
            <a:off x="397115" y="2756838"/>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4011892" y="1002510"/>
            <a:ext cx="795251" cy="593620"/>
          </a:xfrm>
          <a:prstGeom prst="rect">
            <a:avLst/>
          </a:prstGeom>
        </p:spPr>
        <p:txBody>
          <a:bodyPr wrap="square" lIns="92172" tIns="46086" rIns="92172" bIns="46086">
            <a:spAutoFit/>
          </a:bodyPr>
          <a:lstStyle/>
          <a:p>
            <a:r>
              <a:rPr lang="en-US" sz="3200" dirty="0"/>
              <a:t>VS</a:t>
            </a:r>
          </a:p>
        </p:txBody>
      </p:sp>
      <p:sp>
        <p:nvSpPr>
          <p:cNvPr id="133" name="Rectangle 132"/>
          <p:cNvSpPr/>
          <p:nvPr/>
        </p:nvSpPr>
        <p:spPr>
          <a:xfrm>
            <a:off x="252526" y="2887703"/>
            <a:ext cx="8820055" cy="2062046"/>
          </a:xfrm>
          <a:prstGeom prst="rect">
            <a:avLst/>
          </a:prstGeom>
        </p:spPr>
        <p:txBody>
          <a:bodyPr wrap="square" lIns="92172" tIns="46086" rIns="92172" bIns="46086">
            <a:spAutoFit/>
          </a:bodyPr>
          <a:lstStyle/>
          <a:p>
            <a:pPr marL="345643" indent="-345643">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5643" indent="-345643">
              <a:buFont typeface="+mj-lt"/>
              <a:buAutoNum type="arabicPeriod"/>
            </a:pPr>
            <a:r>
              <a:rPr lang="en-US" dirty="0"/>
              <a:t>Estimate the likelihood of alternative hypotheses explaining all these carbon </a:t>
            </a:r>
            <a:r>
              <a:rPr lang="en-US" dirty="0" smtClean="0"/>
              <a:t>fluxes</a:t>
            </a:r>
          </a:p>
          <a:p>
            <a:pPr marL="345643" indent="-345643">
              <a:buFont typeface="+mj-lt"/>
              <a:buAutoNum type="arabicPeriod"/>
            </a:pPr>
            <a:r>
              <a:rPr lang="en-US" dirty="0" smtClean="0"/>
              <a:t>Belowground sink limitation affects both rates of photosynthesis and the fate of C allocation to growth, respiration and storage</a:t>
            </a:r>
          </a:p>
          <a:p>
            <a:pPr marL="345643" indent="-345643">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51734" y="563927"/>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s</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R</a:t>
                </a:r>
                <a:r>
                  <a:rPr lang="en-US" sz="800" baseline="-25000" dirty="0" err="1" smtClean="0">
                    <a:solidFill>
                      <a:schemeClr val="tx1"/>
                    </a:solidFill>
                  </a:rPr>
                  <a:t>g</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142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4" y="642328"/>
            <a:ext cx="4056244" cy="1968316"/>
          </a:xfrm>
          <a:prstGeom prst="rect">
            <a:avLst/>
          </a:prstGeom>
        </p:spPr>
        <p:txBody>
          <a:bodyPr wrap="square" lIns="92172" tIns="46086" rIns="92172" bIns="46086">
            <a:spAutoFit/>
          </a:bodyPr>
          <a:lstStyle/>
          <a:p>
            <a:pPr marL="288036" indent="-288036">
              <a:buFont typeface="Arial"/>
              <a:buChar char="•"/>
            </a:pPr>
            <a:r>
              <a:rPr lang="en-AU" sz="2000" dirty="0"/>
              <a:t>Utilization coefficient (k)</a:t>
            </a:r>
          </a:p>
          <a:p>
            <a:pPr marL="288036" indent="-288036">
              <a:buFont typeface="Arial"/>
              <a:buChar char="•"/>
            </a:pPr>
            <a:r>
              <a:rPr lang="en-AU" sz="2000" dirty="0"/>
              <a:t>Growth respiration coefficient (Y)</a:t>
            </a:r>
          </a:p>
          <a:p>
            <a:pPr marL="288036" indent="-288036">
              <a:buFont typeface="Arial"/>
              <a:buChar char="•"/>
            </a:pPr>
            <a:r>
              <a:rPr lang="en-AU" sz="2000" dirty="0"/>
              <a:t>Foliage allocation fraction (</a:t>
            </a:r>
            <a:r>
              <a:rPr lang="en-AU" sz="2000" dirty="0" err="1"/>
              <a:t>a</a:t>
            </a:r>
            <a:r>
              <a:rPr lang="en-AU" sz="2000" baseline="-25000" dirty="0" err="1"/>
              <a:t>f</a:t>
            </a:r>
            <a:r>
              <a:rPr lang="en-AU" sz="2000" dirty="0"/>
              <a:t>)</a:t>
            </a:r>
          </a:p>
          <a:p>
            <a:pPr marL="288036" indent="-288036">
              <a:buFont typeface="Arial"/>
              <a:buChar char="•"/>
            </a:pPr>
            <a:r>
              <a:rPr lang="en-AU" sz="2000" dirty="0"/>
              <a:t>Root allocation fraction (</a:t>
            </a:r>
            <a:r>
              <a:rPr lang="en-AU" sz="2000" dirty="0" err="1"/>
              <a:t>a</a:t>
            </a:r>
            <a:r>
              <a:rPr lang="en-AU" sz="2000" baseline="-25000" dirty="0" err="1"/>
              <a:t>r</a:t>
            </a:r>
            <a:r>
              <a:rPr lang="en-AU" sz="2000" dirty="0"/>
              <a:t>)</a:t>
            </a:r>
          </a:p>
          <a:p>
            <a:pPr marL="288036" indent="-288036">
              <a:buFont typeface="Arial"/>
              <a:buChar char="•"/>
            </a:pPr>
            <a:r>
              <a:rPr lang="en-AU" sz="2000" dirty="0"/>
              <a:t>Stem allocation fraction (a</a:t>
            </a:r>
            <a:r>
              <a:rPr lang="en-AU" sz="2000" baseline="-25000" dirty="0"/>
              <a:t>s</a:t>
            </a:r>
            <a:r>
              <a:rPr lang="en-AU" sz="2000" dirty="0"/>
              <a:t>)</a:t>
            </a:r>
          </a:p>
          <a:p>
            <a:pPr marL="288036" indent="-288036">
              <a:buFont typeface="Arial"/>
              <a:buChar char="•"/>
            </a:pPr>
            <a:r>
              <a:rPr lang="en-AU" sz="2000" dirty="0"/>
              <a:t>Foliage turnover rate (</a:t>
            </a:r>
            <a:r>
              <a:rPr lang="en-AU" sz="2000" dirty="0" err="1"/>
              <a:t>s</a:t>
            </a:r>
            <a:r>
              <a:rPr lang="en-AU" sz="2000" baseline="-25000" dirty="0" err="1"/>
              <a:t>f</a:t>
            </a:r>
            <a:r>
              <a:rPr lang="en-AU" sz="2000" dirty="0"/>
              <a:t>)</a:t>
            </a: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
        <p:nvSpPr>
          <p:cNvPr id="71" name="Donut 70"/>
          <p:cNvSpPr/>
          <p:nvPr/>
        </p:nvSpPr>
        <p:spPr>
          <a:xfrm>
            <a:off x="6483507" y="106189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25350" y="1587286"/>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76010"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76010" y="2245159"/>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76010" y="312232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61015"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204504" y="3560905"/>
            <a:ext cx="4265437" cy="1439908"/>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95005"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53844" y="363400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60480" y="4107116"/>
            <a:ext cx="939842" cy="438582"/>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480977356"/>
              </p:ext>
            </p:extLst>
          </p:nvPr>
        </p:nvGraphicFramePr>
        <p:xfrm>
          <a:off x="541706" y="856316"/>
          <a:ext cx="8169396" cy="3248798"/>
        </p:xfrm>
        <a:graphic>
          <a:graphicData uri="http://schemas.openxmlformats.org/drawingml/2006/table">
            <a:tbl>
              <a:tblPr firstRow="1" bandRow="1">
                <a:tableStyleId>{5C22544A-7EE6-4342-B048-85BDC9FD1C3A}</a:tableStyleId>
              </a:tblPr>
              <a:tblGrid>
                <a:gridCol w="2042349"/>
                <a:gridCol w="2042349"/>
                <a:gridCol w="2042349"/>
                <a:gridCol w="2042349"/>
              </a:tblGrid>
              <a:tr h="464114">
                <a:tc>
                  <a:txBody>
                    <a:bodyPr/>
                    <a:lstStyle/>
                    <a:p>
                      <a:pPr algn="ctr"/>
                      <a:r>
                        <a:rPr lang="en-US" sz="2400" b="1" dirty="0" smtClean="0"/>
                        <a:t>Parameter</a:t>
                      </a:r>
                      <a:endParaRPr lang="en-US" sz="2400" b="1" dirty="0"/>
                    </a:p>
                  </a:txBody>
                  <a:tcPr marL="91805" marR="91805" marT="46411" marB="46411"/>
                </a:tc>
                <a:tc>
                  <a:txBody>
                    <a:bodyPr/>
                    <a:lstStyle/>
                    <a:p>
                      <a:pPr algn="ctr"/>
                      <a:r>
                        <a:rPr lang="en-US" sz="2400" dirty="0" smtClean="0"/>
                        <a:t>Minimum</a:t>
                      </a:r>
                      <a:endParaRPr lang="en-US" sz="2400" dirty="0"/>
                    </a:p>
                  </a:txBody>
                  <a:tcPr marL="91805" marR="91805" marT="46411" marB="46411"/>
                </a:tc>
                <a:tc>
                  <a:txBody>
                    <a:bodyPr/>
                    <a:lstStyle/>
                    <a:p>
                      <a:pPr algn="ctr"/>
                      <a:r>
                        <a:rPr lang="en-US" sz="2400" dirty="0" smtClean="0"/>
                        <a:t>Maximum</a:t>
                      </a:r>
                      <a:endParaRPr lang="en-US" sz="2400" dirty="0"/>
                    </a:p>
                  </a:txBody>
                  <a:tcPr marL="91805" marR="91805" marT="46411" marB="46411"/>
                </a:tc>
                <a:tc>
                  <a:txBody>
                    <a:bodyPr/>
                    <a:lstStyle/>
                    <a:p>
                      <a:pPr algn="ctr"/>
                      <a:r>
                        <a:rPr lang="en-US" sz="2400" dirty="0" smtClean="0"/>
                        <a:t>Starting value</a:t>
                      </a:r>
                      <a:endParaRPr lang="en-US" sz="2400" dirty="0"/>
                    </a:p>
                  </a:txBody>
                  <a:tcPr marL="91805" marR="91805" marT="46411" marB="46411"/>
                </a:tc>
              </a:tr>
              <a:tr h="464114">
                <a:tc>
                  <a:txBody>
                    <a:bodyPr/>
                    <a:lstStyle/>
                    <a:p>
                      <a:pPr algn="ctr"/>
                      <a:r>
                        <a:rPr lang="en-US" sz="2400" b="1" dirty="0" smtClean="0"/>
                        <a:t>k</a:t>
                      </a:r>
                      <a:endParaRPr lang="en-US" sz="2400" b="1"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algn="ctr"/>
                      <a:r>
                        <a:rPr lang="en-US" sz="2400" dirty="0" smtClean="0"/>
                        <a:t>0.45</a:t>
                      </a:r>
                      <a:endParaRPr lang="en-US" sz="2400" dirty="0"/>
                    </a:p>
                  </a:txBody>
                  <a:tcPr marL="91805" marR="91805" marT="46411" marB="46411"/>
                </a:tc>
              </a:tr>
              <a:tr h="464114">
                <a:tc>
                  <a:txBody>
                    <a:bodyPr/>
                    <a:lstStyle/>
                    <a:p>
                      <a:pPr algn="ctr"/>
                      <a:r>
                        <a:rPr lang="en-US" sz="2400" b="1" dirty="0" smtClean="0"/>
                        <a:t>Y</a:t>
                      </a:r>
                      <a:endParaRPr lang="en-US" sz="2400" b="1" dirty="0"/>
                    </a:p>
                  </a:txBody>
                  <a:tcPr marL="91805" marR="91805" marT="46411" marB="46411"/>
                </a:tc>
                <a:tc>
                  <a:txBody>
                    <a:bodyPr/>
                    <a:lstStyle/>
                    <a:p>
                      <a:pPr algn="ctr"/>
                      <a:r>
                        <a:rPr lang="en-US" sz="2400" dirty="0" smtClean="0"/>
                        <a:t>0.25</a:t>
                      </a:r>
                      <a:endParaRPr lang="en-US" sz="2400" dirty="0"/>
                    </a:p>
                  </a:txBody>
                  <a:tcPr marL="91805" marR="91805" marT="46411" marB="46411"/>
                </a:tc>
                <a:tc>
                  <a:txBody>
                    <a:bodyPr/>
                    <a:lstStyle/>
                    <a:p>
                      <a:pPr algn="ctr"/>
                      <a:r>
                        <a:rPr lang="en-US" sz="2400" dirty="0" smtClean="0"/>
                        <a:t>0.35</a:t>
                      </a:r>
                      <a:endParaRPr lang="en-US" sz="2400" dirty="0"/>
                    </a:p>
                  </a:txBody>
                  <a:tcPr marL="91805" marR="91805" marT="46411" marB="46411"/>
                </a:tc>
                <a:tc>
                  <a:txBody>
                    <a:bodyPr/>
                    <a:lstStyle/>
                    <a:p>
                      <a:pPr algn="ctr"/>
                      <a:r>
                        <a:rPr lang="en-US" sz="2400" dirty="0" smtClean="0"/>
                        <a:t>0.3</a:t>
                      </a:r>
                      <a:endParaRPr lang="en-US" sz="2400" dirty="0"/>
                    </a:p>
                  </a:txBody>
                  <a:tcPr marL="91805" marR="91805" marT="46411" marB="46411"/>
                </a:tc>
              </a:tr>
              <a:tr h="464114">
                <a:tc>
                  <a:txBody>
                    <a:bodyPr/>
                    <a:lstStyle/>
                    <a:p>
                      <a:pPr algn="ctr"/>
                      <a:r>
                        <a:rPr lang="en-US" sz="2400" b="1" dirty="0" err="1" smtClean="0"/>
                        <a:t>a</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algn="ctr"/>
                      <a:r>
                        <a:rPr lang="en-US" sz="2400" dirty="0" smtClean="0"/>
                        <a:t>0.5</a:t>
                      </a:r>
                      <a:endParaRPr lang="en-US" sz="2400" dirty="0"/>
                    </a:p>
                  </a:txBody>
                  <a:tcPr marL="91805" marR="91805" marT="46411" marB="46411"/>
                </a:tc>
              </a:tr>
              <a:tr h="464114">
                <a:tc>
                  <a:txBody>
                    <a:bodyPr/>
                    <a:lstStyle/>
                    <a:p>
                      <a:pPr algn="ctr"/>
                      <a:r>
                        <a:rPr lang="en-US" sz="2400" b="1" dirty="0" smtClean="0"/>
                        <a:t>a</a:t>
                      </a:r>
                      <a:r>
                        <a:rPr lang="en-US" sz="2400" b="1" baseline="-25000" dirty="0" smtClean="0"/>
                        <a:t>s</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0.3</a:t>
                      </a:r>
                      <a:endParaRPr lang="en-US" sz="2400" dirty="0" smtClean="0"/>
                    </a:p>
                  </a:txBody>
                  <a:tcPr marL="91805" marR="91805" marT="46411" marB="46411"/>
                </a:tc>
              </a:tr>
              <a:tr h="464114">
                <a:tc>
                  <a:txBody>
                    <a:bodyPr/>
                    <a:lstStyle/>
                    <a:p>
                      <a:pPr algn="ctr"/>
                      <a:r>
                        <a:rPr lang="en-US" sz="2400" b="1" baseline="0" dirty="0" err="1" smtClean="0"/>
                        <a:t>s</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0.05</a:t>
                      </a:r>
                      <a:endParaRPr lang="en-US" sz="2400" dirty="0"/>
                    </a:p>
                  </a:txBody>
                  <a:tcPr marL="91805" marR="91805" marT="46411" marB="46411"/>
                </a:tc>
              </a:tr>
              <a:tr h="464114">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marL="91805" marR="91805" marT="46411" marB="46411"/>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 space</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4473"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Initial carbon pools</a:t>
            </a:r>
            <a:endParaRPr lang="en-US" sz="2400" b="1" dirty="0">
              <a:latin typeface="Trebuchet MS" pitchFamily="34" charset="0"/>
            </a:endParaRPr>
          </a:p>
        </p:txBody>
      </p:sp>
      <p:grpSp>
        <p:nvGrpSpPr>
          <p:cNvPr id="147" name="Group 146"/>
          <p:cNvGrpSpPr/>
          <p:nvPr/>
        </p:nvGrpSpPr>
        <p:grpSpPr>
          <a:xfrm>
            <a:off x="3027954" y="513951"/>
            <a:ext cx="5755444" cy="3120052"/>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sp>
        <p:nvSpPr>
          <p:cNvPr id="2" name="Rectangle 1"/>
          <p:cNvSpPr/>
          <p:nvPr/>
        </p:nvSpPr>
        <p:spPr>
          <a:xfrm>
            <a:off x="252524" y="563928"/>
            <a:ext cx="2464847" cy="2280748"/>
          </a:xfrm>
          <a:prstGeom prst="rect">
            <a:avLst/>
          </a:prstGeom>
        </p:spPr>
        <p:txBody>
          <a:bodyPr wrap="none" lIns="92172" tIns="46086" rIns="92172" bIns="46086">
            <a:spAutoFit/>
          </a:bodyPr>
          <a:lstStyle/>
          <a:p>
            <a:r>
              <a:rPr lang="en-AU" sz="2000" dirty="0"/>
              <a:t>Initial measurements:</a:t>
            </a:r>
          </a:p>
          <a:p>
            <a:pPr marL="345643" indent="-345643">
              <a:buFont typeface="+mj-lt"/>
              <a:buAutoNum type="arabicPeriod"/>
            </a:pPr>
            <a:r>
              <a:rPr lang="en-AU" sz="2000" dirty="0"/>
              <a:t>GPP[t=1]</a:t>
            </a:r>
          </a:p>
          <a:p>
            <a:pPr marL="345643" indent="-345643">
              <a:buFont typeface="+mj-lt"/>
              <a:buAutoNum type="arabicPeriod"/>
            </a:pPr>
            <a:r>
              <a:rPr lang="en-AU" sz="2000" dirty="0"/>
              <a:t>R</a:t>
            </a:r>
            <a:r>
              <a:rPr lang="en-AU" sz="2000" baseline="-25000" dirty="0"/>
              <a:t>d</a:t>
            </a:r>
            <a:r>
              <a:rPr lang="en-AU" sz="2000" dirty="0"/>
              <a:t>[t=1]</a:t>
            </a:r>
          </a:p>
          <a:p>
            <a:pPr marL="345643" indent="-345643">
              <a:buFont typeface="+mj-lt"/>
              <a:buAutoNum type="arabicPeriod"/>
            </a:pPr>
            <a:r>
              <a:rPr lang="en-AU" sz="2000" dirty="0" err="1"/>
              <a:t>C</a:t>
            </a:r>
            <a:r>
              <a:rPr lang="en-AU" sz="2000" baseline="-25000" dirty="0" err="1"/>
              <a:t>f</a:t>
            </a:r>
            <a:r>
              <a:rPr lang="en-AU" sz="2000" dirty="0"/>
              <a:t>[t=1]</a:t>
            </a:r>
          </a:p>
          <a:p>
            <a:pPr marL="345643" indent="-345643">
              <a:buFont typeface="+mj-lt"/>
              <a:buAutoNum type="arabicPeriod"/>
            </a:pPr>
            <a:r>
              <a:rPr lang="en-AU" sz="2000" dirty="0"/>
              <a:t>C</a:t>
            </a:r>
            <a:r>
              <a:rPr lang="en-AU" sz="2000" baseline="-25000" dirty="0"/>
              <a:t>r</a:t>
            </a:r>
            <a:r>
              <a:rPr lang="en-AU" sz="2000" dirty="0"/>
              <a:t>[t=1]</a:t>
            </a:r>
          </a:p>
          <a:p>
            <a:pPr marL="345643" indent="-345643">
              <a:buFont typeface="+mj-lt"/>
              <a:buAutoNum type="arabicPeriod"/>
            </a:pPr>
            <a:r>
              <a:rPr lang="en-AU" sz="2000" dirty="0"/>
              <a:t>C</a:t>
            </a:r>
            <a:r>
              <a:rPr lang="en-AU" sz="2000" baseline="-25000" dirty="0"/>
              <a:t>s</a:t>
            </a:r>
            <a:r>
              <a:rPr lang="en-AU" sz="2000" dirty="0"/>
              <a:t>[t=1]</a:t>
            </a:r>
          </a:p>
          <a:p>
            <a:pPr marL="345643" indent="-345643">
              <a:buFont typeface="+mj-lt"/>
              <a:buAutoNum type="arabicPeriod"/>
            </a:pPr>
            <a:r>
              <a:rPr lang="en-AU" sz="2000" dirty="0" err="1"/>
              <a:t>C</a:t>
            </a:r>
            <a:r>
              <a:rPr lang="en-AU" sz="2000" baseline="-25000" dirty="0" err="1"/>
              <a:t>storage</a:t>
            </a:r>
            <a:r>
              <a:rPr lang="en-AU" sz="2000" dirty="0"/>
              <a:t>[t=1]</a:t>
            </a:r>
          </a:p>
        </p:txBody>
      </p:sp>
      <p:sp>
        <p:nvSpPr>
          <p:cNvPr id="3" name="Rectangle 2"/>
          <p:cNvSpPr/>
          <p:nvPr/>
        </p:nvSpPr>
        <p:spPr>
          <a:xfrm>
            <a:off x="252524" y="3560906"/>
            <a:ext cx="4590257" cy="1343454"/>
          </a:xfrm>
          <a:prstGeom prst="rect">
            <a:avLst/>
          </a:prstGeom>
        </p:spPr>
        <p:txBody>
          <a:bodyPr lIns="92172" tIns="46086" rIns="92172" bIns="46086">
            <a:spAutoFit/>
          </a:bodyPr>
          <a:lstStyle/>
          <a:p>
            <a:r>
              <a:rPr lang="en-AU" sz="2000" dirty="0"/>
              <a:t>From </a:t>
            </a:r>
            <a:r>
              <a:rPr lang="en-AU" sz="2000" dirty="0" err="1"/>
              <a:t>Duan's</a:t>
            </a:r>
            <a:r>
              <a:rPr lang="en-AU" sz="2000" dirty="0"/>
              <a:t> experiment:</a:t>
            </a:r>
          </a:p>
          <a:p>
            <a:pPr marL="172822" indent="-172822">
              <a:buFont typeface="Arial"/>
              <a:buChar char="•"/>
            </a:pPr>
            <a:r>
              <a:rPr lang="da-DK" sz="2000" dirty="0" err="1"/>
              <a:t>S</a:t>
            </a:r>
            <a:r>
              <a:rPr lang="da-DK" sz="2000" baseline="-25000" dirty="0" err="1"/>
              <a:t>leaf</a:t>
            </a:r>
            <a:r>
              <a:rPr lang="da-DK" sz="2000" dirty="0"/>
              <a:t>/</a:t>
            </a:r>
            <a:r>
              <a:rPr lang="da-DK" sz="2000" dirty="0" err="1"/>
              <a:t>M</a:t>
            </a:r>
            <a:r>
              <a:rPr lang="da-DK" sz="2000" baseline="-25000" dirty="0" err="1"/>
              <a:t>leaf</a:t>
            </a:r>
            <a:r>
              <a:rPr lang="da-DK" sz="2000" dirty="0"/>
              <a:t> =  0.1401421</a:t>
            </a:r>
          </a:p>
          <a:p>
            <a:pPr marL="172822" indent="-172822">
              <a:buFont typeface="Arial"/>
              <a:buChar char="•"/>
            </a:pPr>
            <a:r>
              <a:rPr lang="da-DK" sz="2000" dirty="0" err="1"/>
              <a:t>S</a:t>
            </a:r>
            <a:r>
              <a:rPr lang="da-DK" sz="2000" baseline="-25000" dirty="0" err="1"/>
              <a:t>stem</a:t>
            </a:r>
            <a:r>
              <a:rPr lang="da-DK" sz="2000" dirty="0"/>
              <a:t>/</a:t>
            </a:r>
            <a:r>
              <a:rPr lang="da-DK" sz="2000" dirty="0" err="1"/>
              <a:t>M</a:t>
            </a:r>
            <a:r>
              <a:rPr lang="da-DK" sz="2000" baseline="-25000" dirty="0" err="1"/>
              <a:t>stem</a:t>
            </a:r>
            <a:r>
              <a:rPr lang="da-DK" sz="2000" dirty="0"/>
              <a:t> </a:t>
            </a:r>
            <a:r>
              <a:rPr lang="en-US" sz="2000" dirty="0"/>
              <a:t>=  0.0453869</a:t>
            </a:r>
          </a:p>
          <a:p>
            <a:pPr marL="172822" indent="-172822">
              <a:buFont typeface="Arial"/>
              <a:buChar char="•"/>
            </a:pPr>
            <a:r>
              <a:rPr lang="da-DK" sz="2000" dirty="0" err="1"/>
              <a:t>S</a:t>
            </a:r>
            <a:r>
              <a:rPr lang="da-DK" sz="2000" baseline="-25000" dirty="0" err="1"/>
              <a:t>root</a:t>
            </a:r>
            <a:r>
              <a:rPr lang="da-DK" sz="2000" dirty="0"/>
              <a:t>/</a:t>
            </a:r>
            <a:r>
              <a:rPr lang="da-DK" sz="2000" dirty="0" err="1"/>
              <a:t>M</a:t>
            </a:r>
            <a:r>
              <a:rPr lang="da-DK" sz="2000" baseline="-25000" dirty="0" err="1"/>
              <a:t>root</a:t>
            </a:r>
            <a:r>
              <a:rPr lang="da-DK" sz="2000" dirty="0"/>
              <a:t> </a:t>
            </a:r>
            <a:r>
              <a:rPr lang="en-US" sz="2000" dirty="0"/>
              <a:t>=  0.02154037</a:t>
            </a:r>
          </a:p>
        </p:txBody>
      </p:sp>
    </p:spTree>
    <p:extLst>
      <p:ext uri="{BB962C8B-B14F-4D97-AF65-F5344CB8AC3E}">
        <p14:creationId xmlns:p14="http://schemas.microsoft.com/office/powerpoint/2010/main" val="17032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Synthetic case</a:t>
            </a:r>
            <a:endParaRPr lang="en-US" sz="2400" b="1" dirty="0">
              <a:latin typeface="Trebuchet MS" pitchFamily="34" charset="0"/>
            </a:endParaRPr>
          </a:p>
        </p:txBody>
      </p:sp>
      <p:sp>
        <p:nvSpPr>
          <p:cNvPr id="7" name="Rectangle 6"/>
          <p:cNvSpPr/>
          <p:nvPr/>
        </p:nvSpPr>
        <p:spPr>
          <a:xfrm>
            <a:off x="4445666" y="2829935"/>
            <a:ext cx="2313457" cy="2062046"/>
          </a:xfrm>
          <a:prstGeom prst="rect">
            <a:avLst/>
          </a:prstGeom>
        </p:spPr>
        <p:txBody>
          <a:bodyPr wrap="square" lIns="92172" tIns="46086" rIns="92172" bIns="46086">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524" y="563929"/>
            <a:ext cx="3991533" cy="4670819"/>
          </a:xfrm>
          <a:prstGeom prst="rect">
            <a:avLst/>
          </a:prstGeom>
        </p:spPr>
      </p:pic>
      <p:pic>
        <p:nvPicPr>
          <p:cNvPr id="11" name="Picture 10" descr="GPP_Rd_Synthetic Case_par_1-02-0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4531" y="248563"/>
            <a:ext cx="2392305" cy="2508275"/>
          </a:xfrm>
          <a:prstGeom prst="rect">
            <a:avLst/>
          </a:prstGeom>
        </p:spPr>
      </p:pic>
      <p:pic>
        <p:nvPicPr>
          <p:cNvPr id="14" name="Picture 13" descr="Storage_Carbon_pools_1_vol_Synthetic Case_par_1-0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643" y="3171914"/>
            <a:ext cx="3440873" cy="1537368"/>
          </a:xfrm>
          <a:prstGeom prst="rect">
            <a:avLst/>
          </a:prstGeom>
        </p:spPr>
      </p:pic>
      <p:grpSp>
        <p:nvGrpSpPr>
          <p:cNvPr id="18" name="Group 17"/>
          <p:cNvGrpSpPr/>
          <p:nvPr/>
        </p:nvGrpSpPr>
        <p:grpSpPr>
          <a:xfrm>
            <a:off x="592018" y="2500505"/>
            <a:ext cx="1117920" cy="265566"/>
            <a:chOff x="4473864" y="987574"/>
            <a:chExt cx="1749743" cy="462852"/>
          </a:xfrm>
        </p:grpSpPr>
        <p:sp>
          <p:nvSpPr>
            <p:cNvPr id="50" name="Rectangle 49"/>
            <p:cNvSpPr/>
            <p:nvPr/>
          </p:nvSpPr>
          <p:spPr>
            <a:xfrm>
              <a:off x="4644008" y="987574"/>
              <a:ext cx="1579599" cy="462852"/>
            </a:xfrm>
            <a:prstGeom prst="rect">
              <a:avLst/>
            </a:prstGeom>
          </p:spPr>
          <p:txBody>
            <a:bodyPr wrap="square">
              <a:spAutoFit/>
            </a:bodyPr>
            <a:lstStyle/>
            <a:p>
              <a:pPr algn="ctr"/>
              <a:r>
                <a:rPr lang="en-US" sz="1100" b="1" smtClean="0"/>
                <a:t>Cs </a:t>
              </a:r>
              <a:r>
                <a:rPr lang="en-US" sz="1100" b="1" dirty="0" err="1"/>
                <a:t>modelled</a:t>
              </a:r>
              <a:endParaRPr lang="hr-HR" sz="1100" dirty="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03714" y="2807632"/>
            <a:ext cx="1829099" cy="2413656"/>
          </a:xfrm>
          <a:prstGeom prst="rect">
            <a:avLst/>
          </a:prstGeom>
        </p:spPr>
      </p:pic>
      <p:sp>
        <p:nvSpPr>
          <p:cNvPr id="56" name="Rectangle 55"/>
          <p:cNvSpPr/>
          <p:nvPr/>
        </p:nvSpPr>
        <p:spPr>
          <a:xfrm>
            <a:off x="4517961" y="929413"/>
            <a:ext cx="1951979" cy="1218482"/>
          </a:xfrm>
          <a:prstGeom prst="rect">
            <a:avLst/>
          </a:prstGeom>
        </p:spPr>
        <p:txBody>
          <a:bodyPr wrap="square" lIns="92172" tIns="46086" rIns="92172" bIns="46086">
            <a:spAutoFit/>
          </a:bodyPr>
          <a:lstStyle/>
          <a:p>
            <a:pPr algn="ctr"/>
            <a:r>
              <a:rPr lang="hr-HR" dirty="0" smtClean="0"/>
              <a:t>LogLi = -14.6</a:t>
            </a:r>
          </a:p>
          <a:p>
            <a:pPr algn="ctr"/>
            <a:r>
              <a:rPr lang="hr-HR" dirty="0" smtClean="0"/>
              <a:t>AIC = 19.3</a:t>
            </a:r>
          </a:p>
          <a:p>
            <a:pPr algn="ctr"/>
            <a:r>
              <a:rPr lang="hr-HR" dirty="0" smtClean="0"/>
              <a:t>BIC = 13.2</a:t>
            </a:r>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035" y="490831"/>
            <a:ext cx="3094380" cy="4661640"/>
          </a:xfrm>
          <a:prstGeom prst="rect">
            <a:avLst/>
          </a:prstGeom>
        </p:spPr>
      </p:pic>
      <p:sp>
        <p:nvSpPr>
          <p:cNvPr id="56" name="Rectangle 55"/>
          <p:cNvSpPr/>
          <p:nvPr/>
        </p:nvSpPr>
        <p:spPr>
          <a:xfrm>
            <a:off x="2855164" y="637025"/>
            <a:ext cx="2819526" cy="656106"/>
          </a:xfrm>
          <a:prstGeom prst="rect">
            <a:avLst/>
          </a:prstGeom>
        </p:spPr>
        <p:txBody>
          <a:bodyPr wrap="square" lIns="92172" tIns="46086" rIns="92172" bIns="46086">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3872" y="490830"/>
            <a:ext cx="3090566" cy="4655894"/>
          </a:xfrm>
          <a:prstGeom prst="rect">
            <a:avLst/>
          </a:prstGeom>
        </p:spPr>
      </p:pic>
      <p:sp>
        <p:nvSpPr>
          <p:cNvPr id="8" name="Rectangle 7"/>
          <p:cNvSpPr/>
          <p:nvPr/>
        </p:nvSpPr>
        <p:spPr>
          <a:xfrm>
            <a:off x="3505823" y="1587286"/>
            <a:ext cx="2819526" cy="656106"/>
          </a:xfrm>
          <a:prstGeom prst="rect">
            <a:avLst/>
          </a:prstGeom>
        </p:spPr>
        <p:txBody>
          <a:bodyPr wrap="square" lIns="92172" tIns="46086" rIns="92172" bIns="46086">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952771"/>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62552" y="1952771"/>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Growth</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 y="1587286"/>
            <a:ext cx="2118542" cy="1733480"/>
          </a:xfrm>
          <a:prstGeom prst="rect">
            <a:avLst/>
          </a:prstGeom>
        </p:spPr>
      </p:pic>
      <p:pic>
        <p:nvPicPr>
          <p:cNvPr id="7" name="Picture 6"/>
          <p:cNvPicPr>
            <a:picLocks noChangeAspect="1"/>
          </p:cNvPicPr>
          <p:nvPr/>
        </p:nvPicPr>
        <p:blipFill>
          <a:blip r:embed="rId4"/>
          <a:stretch>
            <a:fillRect/>
          </a:stretch>
        </p:blipFill>
        <p:spPr>
          <a:xfrm>
            <a:off x="6130564" y="1780382"/>
            <a:ext cx="3041066" cy="1195748"/>
          </a:xfrm>
          <a:prstGeom prst="rect">
            <a:avLst/>
          </a:prstGeom>
        </p:spPr>
      </p:pic>
      <p:sp>
        <p:nvSpPr>
          <p:cNvPr id="10" name="Rectangle 9"/>
          <p:cNvSpPr/>
          <p:nvPr/>
        </p:nvSpPr>
        <p:spPr>
          <a:xfrm>
            <a:off x="2211832" y="3853293"/>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35903" y="2829935"/>
            <a:ext cx="7328" cy="102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28779" y="983645"/>
            <a:ext cx="2617089" cy="749835"/>
          </a:xfrm>
          <a:prstGeom prst="rect">
            <a:avLst/>
          </a:prstGeom>
        </p:spPr>
        <p:txBody>
          <a:bodyPr wrap="square" lIns="92172" tIns="46086" rIns="92172" bIns="46086">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39597" y="3487808"/>
            <a:ext cx="2024275" cy="1400385"/>
          </a:xfrm>
          <a:prstGeom prst="rect">
            <a:avLst/>
          </a:prstGeom>
        </p:spPr>
      </p:pic>
      <p:cxnSp>
        <p:nvCxnSpPr>
          <p:cNvPr id="27" name="Straight Arrow Connector 26"/>
          <p:cNvCxnSpPr>
            <a:stCxn id="2" idx="3"/>
            <a:endCxn id="63" idx="1"/>
          </p:cNvCxnSpPr>
          <p:nvPr/>
        </p:nvCxnSpPr>
        <p:spPr>
          <a:xfrm>
            <a:off x="3867301" y="2391353"/>
            <a:ext cx="79525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57433" y="1845142"/>
            <a:ext cx="433773" cy="43858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72050" y="3049226"/>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6253054" y="3853293"/>
            <a:ext cx="2530344" cy="531133"/>
          </a:xfrm>
          <a:prstGeom prst="rect">
            <a:avLst/>
          </a:prstGeom>
        </p:spPr>
        <p:txBody>
          <a:bodyPr wrap="square" lIns="92172" tIns="46086" rIns="92172" bIns="46086">
            <a:spAutoFit/>
          </a:bodyPr>
          <a:lstStyle/>
          <a:p>
            <a:pPr marL="288036" indent="-288036">
              <a:buFont typeface="Arial"/>
              <a:buChar char="•"/>
            </a:pPr>
            <a:r>
              <a:rPr lang="en-US" sz="1400" dirty="0"/>
              <a:t>How plants will respond to environmental stress</a:t>
            </a:r>
          </a:p>
        </p:txBody>
      </p:sp>
    </p:spTree>
    <p:extLst>
      <p:ext uri="{BB962C8B-B14F-4D97-AF65-F5344CB8AC3E}">
        <p14:creationId xmlns:p14="http://schemas.microsoft.com/office/powerpoint/2010/main" val="31527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862064"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5598368"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676925"/>
            <a:ext cx="3456384" cy="330187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2064" y="666428"/>
            <a:ext cx="3456384" cy="3301871"/>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0376" y="666428"/>
            <a:ext cx="3456384" cy="3301871"/>
          </a:xfrm>
          <a:prstGeom prst="rect">
            <a:avLst/>
          </a:prstGeom>
        </p:spPr>
      </p:pic>
    </p:spTree>
    <p:extLst>
      <p:ext uri="{BB962C8B-B14F-4D97-AF65-F5344CB8AC3E}">
        <p14:creationId xmlns:p14="http://schemas.microsoft.com/office/powerpoint/2010/main" val="29001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862064"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err="1" smtClean="0"/>
              <a:t>af</a:t>
            </a:r>
            <a:r>
              <a:rPr lang="en-US" dirty="0" smtClean="0"/>
              <a:t> = af</a:t>
            </a:r>
            <a:r>
              <a:rPr lang="en-US" baseline="-25000" dirty="0" smtClean="0"/>
              <a:t>1</a:t>
            </a:r>
            <a:r>
              <a:rPr lang="en-US" dirty="0" smtClean="0"/>
              <a:t>*t + af</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5670376"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err="1" smtClean="0"/>
              <a:t>af</a:t>
            </a:r>
            <a:r>
              <a:rPr lang="en-US" dirty="0" smtClean="0"/>
              <a:t> </a:t>
            </a:r>
            <a:r>
              <a:rPr lang="en-US" dirty="0"/>
              <a:t>= </a:t>
            </a:r>
            <a:r>
              <a:rPr lang="en-US" dirty="0" smtClean="0"/>
              <a:t>af</a:t>
            </a:r>
            <a:r>
              <a:rPr lang="en-US" baseline="-25000" dirty="0" smtClean="0"/>
              <a:t>1</a:t>
            </a:r>
            <a:r>
              <a:rPr lang="en-US" dirty="0"/>
              <a:t>*t</a:t>
            </a:r>
            <a:r>
              <a:rPr lang="en-US" baseline="30000" dirty="0"/>
              <a:t>2</a:t>
            </a:r>
            <a:r>
              <a:rPr lang="en-US" dirty="0"/>
              <a:t> + </a:t>
            </a:r>
            <a:r>
              <a:rPr lang="en-US" dirty="0" smtClean="0"/>
              <a:t>af</a:t>
            </a:r>
            <a:r>
              <a:rPr lang="en-US" baseline="-25000" dirty="0" smtClean="0"/>
              <a:t>2</a:t>
            </a:r>
            <a:r>
              <a:rPr lang="en-US" dirty="0"/>
              <a:t>*t + </a:t>
            </a:r>
            <a:r>
              <a:rPr lang="en-US" dirty="0" smtClean="0"/>
              <a:t>af</a:t>
            </a:r>
            <a:r>
              <a:rPr lang="en-US" baseline="-25000" dirty="0" smtClean="0"/>
              <a:t>3</a:t>
            </a:r>
            <a:endParaRPr lang="hr-HR" baseline="-250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738436"/>
            <a:ext cx="3441724" cy="328786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2064" y="745924"/>
            <a:ext cx="3433886" cy="3280379"/>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3870" y="745924"/>
            <a:ext cx="3452890" cy="3298533"/>
          </a:xfrm>
          <a:prstGeom prst="rect">
            <a:avLst/>
          </a:prstGeom>
        </p:spPr>
      </p:pic>
    </p:spTree>
    <p:extLst>
      <p:ext uri="{BB962C8B-B14F-4D97-AF65-F5344CB8AC3E}">
        <p14:creationId xmlns:p14="http://schemas.microsoft.com/office/powerpoint/2010/main" val="15254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8" name="Rectangle 7"/>
          <p:cNvSpPr/>
          <p:nvPr/>
        </p:nvSpPr>
        <p:spPr>
          <a:xfrm>
            <a:off x="252524" y="490831"/>
            <a:ext cx="7807918" cy="937294"/>
          </a:xfrm>
          <a:prstGeom prst="rect">
            <a:avLst/>
          </a:prstGeom>
        </p:spPr>
        <p:txBody>
          <a:bodyPr wrap="square" lIns="92172" tIns="46086" rIns="92172" bIns="46086">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261" y="1647598"/>
            <a:ext cx="3740923" cy="357369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3549" y="1647598"/>
            <a:ext cx="3740923" cy="3573690"/>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2344" y="1647598"/>
            <a:ext cx="3740922" cy="3573689"/>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98568" y="0"/>
            <a:ext cx="1724698" cy="1647598"/>
          </a:xfrm>
          <a:prstGeom prst="rect">
            <a:avLst/>
          </a:prstGeom>
        </p:spPr>
      </p:pic>
    </p:spTree>
    <p:extLst>
      <p:ext uri="{BB962C8B-B14F-4D97-AF65-F5344CB8AC3E}">
        <p14:creationId xmlns:p14="http://schemas.microsoft.com/office/powerpoint/2010/main" val="41034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Hypotheses</a:t>
            </a:r>
            <a:endParaRPr lang="en-US" sz="2400" b="1" dirty="0">
              <a:latin typeface="Trebuchet MS" pitchFamily="34" charset="0"/>
            </a:endParaRPr>
          </a:p>
        </p:txBody>
      </p:sp>
      <p:sp>
        <p:nvSpPr>
          <p:cNvPr id="3" name="Rectangle 2"/>
          <p:cNvSpPr/>
          <p:nvPr/>
        </p:nvSpPr>
        <p:spPr>
          <a:xfrm>
            <a:off x="144591" y="563928"/>
            <a:ext cx="8927989" cy="4155335"/>
          </a:xfrm>
          <a:prstGeom prst="rect">
            <a:avLst/>
          </a:prstGeom>
        </p:spPr>
        <p:txBody>
          <a:bodyPr wrap="square" lIns="92172" tIns="46086" rIns="92172" bIns="46086">
            <a:spAutoFit/>
          </a:bodyPr>
          <a:lstStyle/>
          <a:p>
            <a:pPr marL="172822" indent="-172822">
              <a:buFont typeface="Arial"/>
              <a:buChar char="•"/>
              <a:defRPr/>
            </a:pPr>
            <a:r>
              <a:rPr lang="en-US" sz="1600" dirty="0"/>
              <a:t>Null hypothesis: The allocation fractions don</a:t>
            </a:r>
            <a:r>
              <a:rPr lang="uk-UA" sz="1600" dirty="0"/>
              <a:t>’</a:t>
            </a:r>
            <a:r>
              <a:rPr lang="en-US" sz="1600" dirty="0"/>
              <a:t>t change for different sink limited conditions</a:t>
            </a:r>
          </a:p>
          <a:p>
            <a:endParaRPr lang="en-US" sz="1600" dirty="0"/>
          </a:p>
          <a:p>
            <a:pPr marL="288036" indent="-288036">
              <a:buFont typeface="Arial"/>
              <a:buChar char="•"/>
            </a:pPr>
            <a:r>
              <a:rPr lang="en-US" sz="1600" dirty="0"/>
              <a:t>Other hypotheses for the sink limitation experiment are that the plants with reduced sink strength would have:</a:t>
            </a:r>
          </a:p>
          <a:p>
            <a:pPr marL="288036" indent="-288036">
              <a:buFont typeface="Arial"/>
              <a:buChar char="•"/>
            </a:pPr>
            <a:endParaRPr lang="en-US" sz="1600" dirty="0"/>
          </a:p>
          <a:p>
            <a:pPr marL="345643" indent="-345643">
              <a:buFont typeface="+mj-lt"/>
              <a:buAutoNum type="arabicPeriod"/>
            </a:pPr>
            <a:r>
              <a:rPr lang="en-US" sz="1600" dirty="0"/>
              <a:t>Most importantly, a lower utilization rate (lower k). Under sink limitation, we would expect that the rate of conversion of </a:t>
            </a:r>
            <a:r>
              <a:rPr lang="en-US" sz="1600" dirty="0" err="1"/>
              <a:t>photosynthate</a:t>
            </a:r>
            <a:r>
              <a:rPr lang="en-US" sz="1600" dirty="0"/>
              <a:t> to biomass would slow down and the plant would increase its reserves.  </a:t>
            </a:r>
          </a:p>
          <a:p>
            <a:endParaRPr lang="en-US" sz="1600" dirty="0"/>
          </a:p>
          <a:p>
            <a:pPr marL="345643" indent="-345643">
              <a:buFont typeface="+mj-lt"/>
              <a:buAutoNum type="arabicPeriod"/>
            </a:pPr>
            <a:r>
              <a:rPr lang="en-US" sz="1600" dirty="0"/>
              <a:t>We are also </a:t>
            </a:r>
            <a:r>
              <a:rPr lang="en-US" sz="1600" dirty="0" err="1"/>
              <a:t>hypothesising</a:t>
            </a:r>
            <a:r>
              <a:rPr lang="en-US" sz="1600" dirty="0"/>
              <a:t> more C lost to respiration and less used for production (higher Y) - this is called “wasteful plant” hypothesis, whereby C taken up by the plant that is unable to be used for growth is returned to the atmosphere. </a:t>
            </a:r>
          </a:p>
          <a:p>
            <a:endParaRPr lang="en-US" sz="1600" dirty="0"/>
          </a:p>
          <a:p>
            <a:pPr marL="345643" indent="-345643">
              <a:buFont typeface="+mj-lt"/>
              <a:buAutoNum type="arabicPeriod"/>
            </a:pPr>
            <a:r>
              <a:rPr lang="en-US" sz="1600" dirty="0"/>
              <a:t>Regarding the allocation fractions we would expect lower root allocations since the plants physically don’t have room to grow more roots. We would also expect allocation to roots to increase with time, due to limited resource availability.</a:t>
            </a:r>
          </a:p>
        </p:txBody>
      </p:sp>
    </p:spTree>
    <p:extLst>
      <p:ext uri="{BB962C8B-B14F-4D97-AF65-F5344CB8AC3E}">
        <p14:creationId xmlns:p14="http://schemas.microsoft.com/office/powerpoint/2010/main" val="30924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16" y="506071"/>
            <a:ext cx="4835812" cy="473045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8208" y="522412"/>
            <a:ext cx="4820232" cy="4715216"/>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107933" y="594420"/>
            <a:ext cx="8169396" cy="843565"/>
          </a:xfrm>
          <a:prstGeom prst="rect">
            <a:avLst/>
          </a:prstGeom>
        </p:spPr>
        <p:txBody>
          <a:bodyPr wrap="square" lIns="92172" tIns="46086" rIns="92172" bIns="46086">
            <a:spAutoFit/>
          </a:bodyPr>
          <a:lstStyle/>
          <a:p>
            <a:pPr algn="ctr"/>
            <a:r>
              <a:rPr lang="en-US" sz="2400" b="1" dirty="0">
                <a:solidFill>
                  <a:srgbClr val="FF0000"/>
                </a:solidFill>
              </a:rPr>
              <a:t>?? Null hypothesis ??</a:t>
            </a:r>
          </a:p>
          <a:p>
            <a:pPr algn="ctr"/>
            <a:r>
              <a:rPr lang="en-US" sz="2400" i="1" dirty="0">
                <a:solidFill>
                  <a:srgbClr val="FF0000"/>
                </a:solidFill>
              </a:rPr>
              <a:t>Parameters don</a:t>
            </a:r>
            <a:r>
              <a:rPr lang="uk-UA" sz="2400" i="1" dirty="0">
                <a:solidFill>
                  <a:srgbClr val="FF0000"/>
                </a:solidFill>
              </a:rPr>
              <a:t>’</a:t>
            </a:r>
            <a:r>
              <a:rPr lang="en-US" sz="2400" i="1" dirty="0">
                <a:solidFill>
                  <a:srgbClr val="FF0000"/>
                </a:solidFill>
              </a:rPr>
              <a:t>t change for 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1530524"/>
            <a:ext cx="3419338" cy="3690764"/>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397116" y="460766"/>
            <a:ext cx="7591031" cy="843565"/>
          </a:xfrm>
          <a:prstGeom prst="rect">
            <a:avLst/>
          </a:prstGeom>
        </p:spPr>
        <p:txBody>
          <a:bodyPr wrap="square" lIns="92172" tIns="46086" rIns="92172" bIns="46086">
            <a:spAutoFit/>
          </a:bodyPr>
          <a:lstStyle/>
          <a:p>
            <a:pPr algn="ctr"/>
            <a:r>
              <a:rPr lang="en-US" sz="2400" b="1" dirty="0">
                <a:solidFill>
                  <a:srgbClr val="FF0000"/>
                </a:solidFill>
              </a:rPr>
              <a:t>Other Hypotheses: 1. 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k </a:t>
            </a:r>
            <a:r>
              <a:rPr lang="en-US" sz="2400" b="1" dirty="0">
                <a:solidFill>
                  <a:srgbClr val="FF0000"/>
                </a:solidFill>
                <a:latin typeface="Wingdings"/>
                <a:ea typeface="Wingdings"/>
                <a:cs typeface="Wingdings"/>
                <a:sym typeface="Wingdings"/>
              </a:rPr>
              <a:t></a:t>
            </a:r>
            <a:r>
              <a:rPr lang="en-US" sz="2400" b="1" dirty="0">
                <a:solidFill>
                  <a:srgbClr val="FF0000"/>
                </a:solidFill>
              </a:rPr>
              <a:t> higher Y</a:t>
            </a:r>
          </a:p>
          <a:p>
            <a:pPr algn="ctr"/>
            <a:r>
              <a:rPr lang="en-US" sz="2400" b="1" dirty="0">
                <a:solidFill>
                  <a:srgbClr val="FF0000"/>
                </a:solidFill>
              </a:rPr>
              <a:t>2. Low </a:t>
            </a:r>
            <a:r>
              <a:rPr lang="en-US" sz="2400" b="1" dirty="0" err="1">
                <a:solidFill>
                  <a:srgbClr val="FF0000"/>
                </a:solidFill>
              </a:rPr>
              <a:t>a</a:t>
            </a:r>
            <a:r>
              <a:rPr lang="en-US" sz="2400" b="1" baseline="-25000" dirty="0" err="1">
                <a:solidFill>
                  <a:srgbClr val="FF0000"/>
                </a:solidFill>
              </a:rPr>
              <a:t>r</a:t>
            </a:r>
            <a:r>
              <a:rPr lang="en-US" sz="2400" b="1" dirty="0">
                <a:solidFill>
                  <a:srgbClr val="FF0000"/>
                </a:solidFill>
              </a:rPr>
              <a:t> </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03601" y="1530524"/>
            <a:ext cx="3414847" cy="3690764"/>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42385" y="1530524"/>
            <a:ext cx="3388866" cy="3660956"/>
          </a:xfrm>
          <a:prstGeom prst="rect">
            <a:avLst/>
          </a:prstGeom>
        </p:spPr>
      </p:pic>
    </p:spTree>
    <p:extLst>
      <p:ext uri="{BB962C8B-B14F-4D97-AF65-F5344CB8AC3E}">
        <p14:creationId xmlns:p14="http://schemas.microsoft.com/office/powerpoint/2010/main" val="229931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417732"/>
            <a:ext cx="4525859" cy="4427257"/>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0900" y="417733"/>
            <a:ext cx="4525860" cy="4427258"/>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168621" y="4836898"/>
            <a:ext cx="2819526" cy="374918"/>
          </a:xfrm>
          <a:prstGeom prst="rect">
            <a:avLst/>
          </a:prstGeom>
        </p:spPr>
        <p:txBody>
          <a:bodyPr wrap="square" lIns="92172" tIns="46086" rIns="92172" bIns="46086">
            <a:spAutoFit/>
          </a:bodyPr>
          <a:lstStyle/>
          <a:p>
            <a:pPr algn="ctr"/>
            <a:r>
              <a:rPr lang="en-US" dirty="0"/>
              <a:t>3</a:t>
            </a:r>
            <a:r>
              <a:rPr lang="en-US" dirty="0" smtClean="0"/>
              <a:t> </a:t>
            </a:r>
            <a:r>
              <a:rPr lang="en-US" dirty="0"/>
              <a:t>groups of treatments</a:t>
            </a:r>
            <a:endParaRPr lang="hr-HR" dirty="0"/>
          </a:p>
        </p:txBody>
      </p:sp>
      <p:sp>
        <p:nvSpPr>
          <p:cNvPr id="8" name="Rectangle 7"/>
          <p:cNvSpPr/>
          <p:nvPr/>
        </p:nvSpPr>
        <p:spPr>
          <a:xfrm>
            <a:off x="773832"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sp>
        <p:nvSpPr>
          <p:cNvPr id="7" name="Rectangle 6"/>
          <p:cNvSpPr/>
          <p:nvPr/>
        </p:nvSpPr>
        <p:spPr>
          <a:xfrm>
            <a:off x="397116" y="594420"/>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#1: </a:t>
            </a:r>
            <a:r>
              <a:rPr lang="en-US" sz="2400" b="1" dirty="0">
                <a:solidFill>
                  <a:srgbClr val="FF0000"/>
                </a:solidFill>
              </a:rPr>
              <a:t>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a:t>
            </a:r>
            <a:r>
              <a:rPr lang="en-US" sz="2400" b="1" dirty="0" smtClean="0">
                <a:solidFill>
                  <a:srgbClr val="FF0000"/>
                </a:solidFill>
              </a:rPr>
              <a:t>k </a:t>
            </a:r>
            <a:endParaRPr lang="en-US" sz="2400" b="1" dirty="0">
              <a:solidFill>
                <a:srgbClr val="FF0000"/>
              </a:solidFill>
            </a:endParaRPr>
          </a:p>
        </p:txBody>
      </p:sp>
    </p:spTree>
    <p:extLst>
      <p:ext uri="{BB962C8B-B14F-4D97-AF65-F5344CB8AC3E}">
        <p14:creationId xmlns:p14="http://schemas.microsoft.com/office/powerpoint/2010/main" val="311600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488144"/>
            <a:ext cx="4560972" cy="446160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5789" y="488145"/>
            <a:ext cx="4560971" cy="4461604"/>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240916" y="4836898"/>
            <a:ext cx="2819526" cy="374918"/>
          </a:xfrm>
          <a:prstGeom prst="rect">
            <a:avLst/>
          </a:prstGeom>
        </p:spPr>
        <p:txBody>
          <a:bodyPr wrap="square" lIns="92172" tIns="46086" rIns="92172" bIns="46086">
            <a:spAutoFit/>
          </a:bodyPr>
          <a:lstStyle/>
          <a:p>
            <a:pPr algn="ctr"/>
            <a:r>
              <a:rPr lang="en-US" dirty="0"/>
              <a:t>3</a:t>
            </a:r>
            <a:r>
              <a:rPr lang="en-US" dirty="0" smtClean="0"/>
              <a:t> </a:t>
            </a:r>
            <a:r>
              <a:rPr lang="en-US" dirty="0"/>
              <a:t>groups of treatments</a:t>
            </a:r>
            <a:endParaRPr lang="hr-HR" dirty="0"/>
          </a:p>
        </p:txBody>
      </p:sp>
      <p:sp>
        <p:nvSpPr>
          <p:cNvPr id="8" name="Rectangle 7"/>
          <p:cNvSpPr/>
          <p:nvPr/>
        </p:nvSpPr>
        <p:spPr>
          <a:xfrm>
            <a:off x="845840"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sp>
        <p:nvSpPr>
          <p:cNvPr id="7" name="Rectangle 6"/>
          <p:cNvSpPr/>
          <p:nvPr/>
        </p:nvSpPr>
        <p:spPr>
          <a:xfrm>
            <a:off x="397116" y="666428"/>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#2: </a:t>
            </a:r>
            <a:r>
              <a:rPr lang="en-US" sz="2400" b="1" dirty="0">
                <a:solidFill>
                  <a:srgbClr val="FF0000"/>
                </a:solidFill>
              </a:rPr>
              <a:t>Smaller </a:t>
            </a:r>
            <a:r>
              <a:rPr lang="en-US" sz="2400" b="1" dirty="0" smtClean="0">
                <a:solidFill>
                  <a:srgbClr val="FF0000"/>
                </a:solidFill>
              </a:rPr>
              <a:t>pot </a:t>
            </a:r>
            <a:r>
              <a:rPr lang="en-US" sz="2400" b="1" dirty="0">
                <a:solidFill>
                  <a:srgbClr val="FF0000"/>
                </a:solidFill>
                <a:latin typeface="Wingdings"/>
                <a:ea typeface="Wingdings"/>
                <a:cs typeface="Wingdings"/>
                <a:sym typeface="Wingdings"/>
              </a:rPr>
              <a:t></a:t>
            </a:r>
            <a:r>
              <a:rPr lang="en-US" sz="2400" b="1" dirty="0">
                <a:solidFill>
                  <a:srgbClr val="FF0000"/>
                </a:solidFill>
              </a:rPr>
              <a:t> higher </a:t>
            </a:r>
            <a:r>
              <a:rPr lang="en-US" sz="2400" b="1" dirty="0" smtClean="0">
                <a:solidFill>
                  <a:srgbClr val="FF0000"/>
                </a:solidFill>
              </a:rPr>
              <a:t>Y ???</a:t>
            </a:r>
            <a:endParaRPr lang="en-US" sz="2400" b="1" dirty="0">
              <a:solidFill>
                <a:srgbClr val="FF0000"/>
              </a:solidFill>
            </a:endParaRPr>
          </a:p>
        </p:txBody>
      </p:sp>
    </p:spTree>
    <p:extLst>
      <p:ext uri="{BB962C8B-B14F-4D97-AF65-F5344CB8AC3E}">
        <p14:creationId xmlns:p14="http://schemas.microsoft.com/office/powerpoint/2010/main" val="3210745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3901" y="554772"/>
            <a:ext cx="4492859" cy="4394976"/>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024030" y="4836898"/>
            <a:ext cx="2819526" cy="374918"/>
          </a:xfrm>
          <a:prstGeom prst="rect">
            <a:avLst/>
          </a:prstGeom>
        </p:spPr>
        <p:txBody>
          <a:bodyPr wrap="square" lIns="92172" tIns="46086" rIns="92172" bIns="46086">
            <a:spAutoFit/>
          </a:bodyPr>
          <a:lstStyle/>
          <a:p>
            <a:pPr algn="ctr"/>
            <a:r>
              <a:rPr lang="en-US" dirty="0"/>
              <a:t>3</a:t>
            </a:r>
            <a:r>
              <a:rPr lang="en-US" smtClean="0"/>
              <a:t> </a:t>
            </a:r>
            <a:r>
              <a:rPr lang="en-US" dirty="0"/>
              <a:t>groups of treatments</a:t>
            </a:r>
            <a:endParaRPr lang="hr-HR" dirty="0"/>
          </a:p>
        </p:txBody>
      </p:sp>
      <p:sp>
        <p:nvSpPr>
          <p:cNvPr id="8" name="Rectangle 7"/>
          <p:cNvSpPr/>
          <p:nvPr/>
        </p:nvSpPr>
        <p:spPr>
          <a:xfrm>
            <a:off x="701824"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52" y="554772"/>
            <a:ext cx="4492859" cy="4394976"/>
          </a:xfrm>
          <a:prstGeom prst="rect">
            <a:avLst/>
          </a:prstGeom>
        </p:spPr>
      </p:pic>
      <p:sp>
        <p:nvSpPr>
          <p:cNvPr id="7" name="Rectangle 6"/>
          <p:cNvSpPr/>
          <p:nvPr/>
        </p:nvSpPr>
        <p:spPr>
          <a:xfrm>
            <a:off x="397116" y="626780"/>
            <a:ext cx="7591031" cy="831736"/>
          </a:xfrm>
          <a:prstGeom prst="rect">
            <a:avLst/>
          </a:prstGeom>
        </p:spPr>
        <p:txBody>
          <a:bodyPr wrap="square" lIns="92172" tIns="46086" rIns="92172" bIns="46086">
            <a:spAutoFit/>
          </a:bodyPr>
          <a:lstStyle/>
          <a:p>
            <a:pPr algn="ctr"/>
            <a:r>
              <a:rPr lang="en-US" sz="2400" b="1" dirty="0" smtClean="0">
                <a:solidFill>
                  <a:srgbClr val="FF0000"/>
                </a:solidFill>
              </a:rPr>
              <a:t>Hypothesis #3: All pots </a:t>
            </a:r>
            <a:r>
              <a:rPr lang="en-US" sz="2400" b="1" dirty="0">
                <a:solidFill>
                  <a:srgbClr val="FF0000"/>
                </a:solidFill>
                <a:latin typeface="Wingdings"/>
                <a:ea typeface="Wingdings"/>
                <a:cs typeface="Wingdings"/>
                <a:sym typeface="Wingdings"/>
              </a:rPr>
              <a:t></a:t>
            </a:r>
            <a:r>
              <a:rPr lang="en-US" sz="2400" b="1" dirty="0">
                <a:solidFill>
                  <a:srgbClr val="FF0000"/>
                </a:solidFill>
              </a:rPr>
              <a:t> </a:t>
            </a:r>
            <a:r>
              <a:rPr lang="en-US" sz="2400" b="1" dirty="0" smtClean="0">
                <a:solidFill>
                  <a:srgbClr val="FF0000"/>
                </a:solidFill>
              </a:rPr>
              <a:t>Low </a:t>
            </a:r>
            <a:r>
              <a:rPr lang="en-US" sz="2400" b="1" dirty="0" err="1" smtClean="0">
                <a:solidFill>
                  <a:srgbClr val="FF0000"/>
                </a:solidFill>
              </a:rPr>
              <a:t>a</a:t>
            </a:r>
            <a:r>
              <a:rPr lang="en-US" sz="2400" b="1" baseline="-25000" dirty="0" err="1" smtClean="0">
                <a:solidFill>
                  <a:srgbClr val="FF0000"/>
                </a:solidFill>
              </a:rPr>
              <a:t>r</a:t>
            </a:r>
            <a:endParaRPr lang="en-US" sz="2400" b="1" baseline="-25000" dirty="0" smtClean="0">
              <a:solidFill>
                <a:srgbClr val="FF0000"/>
              </a:solidFill>
            </a:endParaRPr>
          </a:p>
          <a:p>
            <a:pPr algn="ctr"/>
            <a:r>
              <a:rPr lang="en-US" sz="2400" b="1" dirty="0" err="1" smtClean="0">
                <a:solidFill>
                  <a:srgbClr val="FF0000"/>
                </a:solidFill>
              </a:rPr>
              <a:t>a</a:t>
            </a:r>
            <a:r>
              <a:rPr lang="en-US" sz="2400" b="1" baseline="-25000" dirty="0" err="1" smtClean="0">
                <a:solidFill>
                  <a:srgbClr val="FF0000"/>
                </a:solidFill>
              </a:rPr>
              <a:t>r</a:t>
            </a:r>
            <a:r>
              <a:rPr lang="en-US" sz="2400" b="1" baseline="-25000" dirty="0" smtClean="0">
                <a:solidFill>
                  <a:srgbClr val="FF0000"/>
                </a:solidFill>
              </a:rPr>
              <a:t> </a:t>
            </a:r>
            <a:r>
              <a:rPr lang="en-US" sz="2400" b="1" dirty="0" smtClean="0">
                <a:solidFill>
                  <a:srgbClr val="FF0000"/>
                </a:solidFill>
              </a:rPr>
              <a:t> gets bigger with time</a:t>
            </a:r>
            <a:endParaRPr lang="en-US" sz="2400" b="1" dirty="0">
              <a:solidFill>
                <a:srgbClr val="FF0000"/>
              </a:solidFill>
            </a:endParaRPr>
          </a:p>
        </p:txBody>
      </p:sp>
    </p:spTree>
    <p:extLst>
      <p:ext uri="{BB962C8B-B14F-4D97-AF65-F5344CB8AC3E}">
        <p14:creationId xmlns:p14="http://schemas.microsoft.com/office/powerpoint/2010/main" val="10953431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Discussion</a:t>
            </a:r>
            <a:endParaRPr lang="en-US" sz="2400" b="1" dirty="0">
              <a:latin typeface="Trebuchet MS" pitchFamily="34" charset="0"/>
            </a:endParaRPr>
          </a:p>
        </p:txBody>
      </p:sp>
      <p:sp>
        <p:nvSpPr>
          <p:cNvPr id="2" name="Rectangle 1"/>
          <p:cNvSpPr/>
          <p:nvPr/>
        </p:nvSpPr>
        <p:spPr>
          <a:xfrm>
            <a:off x="180229" y="563927"/>
            <a:ext cx="8892351" cy="3842905"/>
          </a:xfrm>
          <a:prstGeom prst="rect">
            <a:avLst/>
          </a:prstGeom>
        </p:spPr>
        <p:txBody>
          <a:bodyPr wrap="square" lIns="92172" tIns="46086" rIns="92172" bIns="46086">
            <a:spAutoFit/>
          </a:bodyPr>
          <a:lstStyle/>
          <a:p>
            <a:pPr marL="288036" indent="-288036">
              <a:buFont typeface="Arial"/>
              <a:buChar char="•"/>
            </a:pPr>
            <a:r>
              <a:rPr lang="en-US" sz="2000" dirty="0"/>
              <a:t>We suggest substantial modification to the existing DA framework which we believe becomes an invaluable tool for quantifying carbon fluxes in experimental systems</a:t>
            </a:r>
          </a:p>
          <a:p>
            <a:pPr marL="288036" indent="-288036">
              <a:buFont typeface="Arial"/>
              <a:buChar char="•"/>
            </a:pPr>
            <a:r>
              <a:rPr lang="en-US" sz="2000" dirty="0"/>
              <a:t>When and how much </a:t>
            </a:r>
            <a:r>
              <a:rPr lang="en-US" sz="2000" dirty="0" err="1"/>
              <a:t>photosynthate</a:t>
            </a:r>
            <a:r>
              <a:rPr lang="en-US" sz="2000" dirty="0"/>
              <a:t> is allocated to growth vs. storage </a:t>
            </a:r>
          </a:p>
          <a:p>
            <a:pPr marL="288036" indent="-288036">
              <a:buFont typeface="Arial"/>
              <a:buChar char="•"/>
            </a:pPr>
            <a:r>
              <a:rPr lang="en-US" sz="2000" dirty="0"/>
              <a:t>The storage pool is a significant portion of the total carbon mass</a:t>
            </a:r>
          </a:p>
          <a:p>
            <a:pPr marL="288036" indent="-288036">
              <a:buFont typeface="Arial"/>
              <a:buChar char="•"/>
            </a:pPr>
            <a:r>
              <a:rPr lang="en-US" sz="2000" dirty="0"/>
              <a:t>Allow the assimilation of tissue-level measurements, such as measurements of leaf photosynthesis and dark respiration, which provide important constraints on the carbon budget</a:t>
            </a:r>
          </a:p>
          <a:p>
            <a:pPr marL="288036" indent="-288036">
              <a:buFont typeface="Arial"/>
              <a:buChar char="•"/>
            </a:pPr>
            <a:r>
              <a:rPr lang="en-US" sz="2000" dirty="0"/>
              <a:t>We prove the null hypothesis to be wrong as there are significant variations between the allocation fractions for different treatments</a:t>
            </a:r>
          </a:p>
          <a:p>
            <a:pPr marL="288036" indent="-288036">
              <a:buFont typeface="Arial"/>
              <a:buChar char="•"/>
            </a:pPr>
            <a:r>
              <a:rPr lang="en-US" sz="2000" dirty="0"/>
              <a:t>We establish the relationships between various allocation fractions and sink limitation</a:t>
            </a:r>
          </a:p>
        </p:txBody>
      </p:sp>
    </p:spTree>
    <p:extLst>
      <p:ext uri="{BB962C8B-B14F-4D97-AF65-F5344CB8AC3E}">
        <p14:creationId xmlns:p14="http://schemas.microsoft.com/office/powerpoint/2010/main" val="1405539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075607"/>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67301" y="399948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a:t>N</a:t>
            </a:r>
            <a:r>
              <a:rPr lang="en-US" dirty="0" smtClean="0"/>
              <a:t>PP</a:t>
            </a:r>
            <a:endParaRPr lang="en-US" dirty="0"/>
          </a:p>
        </p:txBody>
      </p:sp>
      <p:sp>
        <p:nvSpPr>
          <p:cNvPr id="63" name="Rectangle 62"/>
          <p:cNvSpPr/>
          <p:nvPr/>
        </p:nvSpPr>
        <p:spPr>
          <a:xfrm>
            <a:off x="5457803" y="107560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Respiration</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 y="637024"/>
            <a:ext cx="2118542" cy="173348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3714" y="637024"/>
            <a:ext cx="2254585" cy="2279580"/>
          </a:xfrm>
          <a:prstGeom prst="rect">
            <a:avLst/>
          </a:prstGeom>
        </p:spPr>
      </p:pic>
      <p:pic>
        <p:nvPicPr>
          <p:cNvPr id="7" name="Picture 6"/>
          <p:cNvPicPr>
            <a:picLocks noChangeAspect="1"/>
          </p:cNvPicPr>
          <p:nvPr/>
        </p:nvPicPr>
        <p:blipFill>
          <a:blip r:embed="rId5"/>
          <a:stretch>
            <a:fillRect/>
          </a:stretch>
        </p:blipFill>
        <p:spPr>
          <a:xfrm>
            <a:off x="5313212" y="3780197"/>
            <a:ext cx="3418323" cy="1344086"/>
          </a:xfrm>
          <a:prstGeom prst="rect">
            <a:avLst/>
          </a:prstGeom>
        </p:spPr>
      </p:pic>
      <p:sp>
        <p:nvSpPr>
          <p:cNvPr id="10" name="Rectangle 9"/>
          <p:cNvSpPr/>
          <p:nvPr/>
        </p:nvSpPr>
        <p:spPr>
          <a:xfrm>
            <a:off x="2999755" y="2464450"/>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706009" y="2025868"/>
            <a:ext cx="2342296" cy="1838887"/>
          </a:xfrm>
          <a:prstGeom prst="rect">
            <a:avLst/>
          </a:prstGeom>
        </p:spPr>
      </p:pic>
      <p:cxnSp>
        <p:nvCxnSpPr>
          <p:cNvPr id="12" name="Straight Arrow Connector 11"/>
          <p:cNvCxnSpPr>
            <a:stCxn id="2" idx="3"/>
            <a:endCxn id="63" idx="1"/>
          </p:cNvCxnSpPr>
          <p:nvPr/>
        </p:nvCxnSpPr>
        <p:spPr>
          <a:xfrm>
            <a:off x="3867301" y="1514189"/>
            <a:ext cx="15905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35902" y="1952771"/>
            <a:ext cx="1554354" cy="2046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35902" y="1952771"/>
            <a:ext cx="795251" cy="5116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31153" y="3341614"/>
            <a:ext cx="759103" cy="657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593" y="2464450"/>
            <a:ext cx="2024275" cy="1400385"/>
          </a:xfrm>
          <a:prstGeom prst="rect">
            <a:avLst/>
          </a:prstGeom>
        </p:spPr>
      </p:pic>
    </p:spTree>
    <p:extLst>
      <p:ext uri="{BB962C8B-B14F-4D97-AF65-F5344CB8AC3E}">
        <p14:creationId xmlns:p14="http://schemas.microsoft.com/office/powerpoint/2010/main" val="4251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 Assimilation (DA)</a:t>
            </a:r>
            <a:endParaRPr lang="en-US" sz="2400" b="1" dirty="0">
              <a:latin typeface="Trebuchet MS" pitchFamily="34" charset="0"/>
            </a:endParaRPr>
          </a:p>
        </p:txBody>
      </p:sp>
      <p:sp>
        <p:nvSpPr>
          <p:cNvPr id="37" name="Rectangle 36"/>
          <p:cNvSpPr/>
          <p:nvPr/>
        </p:nvSpPr>
        <p:spPr>
          <a:xfrm>
            <a:off x="27944" y="417733"/>
            <a:ext cx="3911653" cy="4592740"/>
          </a:xfrm>
          <a:prstGeom prst="rect">
            <a:avLst/>
          </a:prstGeom>
        </p:spPr>
        <p:txBody>
          <a:bodyPr wrap="square" lIns="92172" tIns="46086" rIns="92172" bIns="46086">
            <a:spAutoFit/>
          </a:bodyPr>
          <a:lstStyle/>
          <a:p>
            <a:pPr marL="288036" indent="-288036">
              <a:buFont typeface="Arial"/>
              <a:buChar char="•"/>
            </a:pPr>
            <a:r>
              <a:rPr lang="en-US" sz="1600" dirty="0"/>
              <a:t>Conceptual </a:t>
            </a:r>
            <a:r>
              <a:rPr lang="en-US" sz="1600" dirty="0" smtClean="0"/>
              <a:t>DA </a:t>
            </a:r>
            <a:r>
              <a:rPr lang="en-US" sz="1600" dirty="0"/>
              <a:t>framework </a:t>
            </a:r>
          </a:p>
          <a:p>
            <a:pPr marL="288036" indent="-288036">
              <a:buFont typeface="Arial"/>
              <a:buChar char="•"/>
            </a:pPr>
            <a:r>
              <a:rPr lang="en-US" sz="1600" dirty="0"/>
              <a:t>Systematic combination of observation with the model to better estimate system dynamics</a:t>
            </a:r>
          </a:p>
          <a:p>
            <a:pPr marL="288036" indent="-288036">
              <a:buFont typeface="Arial"/>
              <a:buChar char="•"/>
            </a:pPr>
            <a:r>
              <a:rPr lang="en-US" sz="1600" dirty="0"/>
              <a:t>Finds the model representation that is most consistent with observations</a:t>
            </a:r>
          </a:p>
          <a:p>
            <a:pPr marL="288036" indent="-288036">
              <a:buFont typeface="Arial"/>
              <a:buChar char="•"/>
            </a:pPr>
            <a:r>
              <a:rPr lang="en-US" sz="1600" dirty="0"/>
              <a:t>Propagates forward information from previous observations</a:t>
            </a:r>
          </a:p>
          <a:p>
            <a:pPr marL="288036" indent="-288036">
              <a:buFont typeface="Arial"/>
              <a:buChar char="•"/>
            </a:pPr>
            <a:r>
              <a:rPr lang="en-US" sz="1600" dirty="0"/>
              <a:t>Predictions of the model are then corrected comparing with the observations</a:t>
            </a:r>
          </a:p>
          <a:p>
            <a:pPr marL="288036" indent="-288036">
              <a:buFont typeface="Arial"/>
              <a:buChar char="•"/>
            </a:pPr>
            <a:r>
              <a:rPr lang="en-US" sz="1600" dirty="0"/>
              <a:t>Poor model vs. effective model</a:t>
            </a:r>
          </a:p>
          <a:p>
            <a:pPr marL="288036" indent="-288036">
              <a:buFont typeface="Arial"/>
              <a:buChar char="•"/>
            </a:pPr>
            <a:r>
              <a:rPr lang="en-US" sz="1600" dirty="0"/>
              <a:t>Must conserve the information provided by the model itself and by previous observations</a:t>
            </a:r>
          </a:p>
          <a:p>
            <a:pPr marL="288036" indent="-288036">
              <a:buFont typeface="Arial"/>
              <a:buChar char="•"/>
            </a:pPr>
            <a:r>
              <a:rPr lang="en-US" sz="1600" dirty="0"/>
              <a:t>Quantifies uncertainty around the estimates in addition to giving best values </a:t>
            </a:r>
          </a:p>
        </p:txBody>
      </p:sp>
      <p:grpSp>
        <p:nvGrpSpPr>
          <p:cNvPr id="34" name="Group 33"/>
          <p:cNvGrpSpPr/>
          <p:nvPr/>
        </p:nvGrpSpPr>
        <p:grpSpPr>
          <a:xfrm>
            <a:off x="4062204" y="856316"/>
            <a:ext cx="5096325" cy="1805393"/>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Measurements</a:t>
              </a:r>
            </a:p>
            <a:p>
              <a:pPr algn="ctr"/>
              <a:r>
                <a:rPr lang="en-US" sz="1600" dirty="0">
                  <a:solidFill>
                    <a:schemeClr val="tx1"/>
                  </a:solidFill>
                </a:rPr>
                <a:t>State variables</a:t>
              </a:r>
            </a:p>
            <a:p>
              <a:pPr algn="ctr"/>
              <a:r>
                <a:rPr lang="en-US" sz="1600" dirty="0">
                  <a:solidFill>
                    <a:schemeClr val="tx1"/>
                  </a:solidFill>
                </a:rPr>
                <a:t>Parameters</a:t>
              </a: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Predictions</a:t>
              </a:r>
            </a:p>
            <a:p>
              <a:pPr algn="ctr"/>
              <a:r>
                <a:rPr lang="en-US" sz="1600" dirty="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900" dirty="0">
                    <a:solidFill>
                      <a:schemeClr val="tx1"/>
                    </a:solidFill>
                  </a:rPr>
                  <a:t>Model</a:t>
                </a:r>
                <a:endParaRPr lang="en-US" sz="19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602394" y="3081183"/>
            <a:ext cx="2313457" cy="8040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sz="2000" dirty="0">
                <a:solidFill>
                  <a:schemeClr val="tx1"/>
                </a:solidFill>
              </a:rPr>
              <a:t>MCMC, KF, 3D-Var, 4D-Var</a:t>
            </a:r>
            <a:r>
              <a:rPr lang="is-IS" sz="2000" dirty="0">
                <a:solidFill>
                  <a:schemeClr val="tx1"/>
                </a:solidFill>
              </a:rPr>
              <a:t>…</a:t>
            </a:r>
            <a:endParaRPr lang="en-US" sz="2000" baseline="-25000" dirty="0">
              <a:solidFill>
                <a:schemeClr val="tx1"/>
              </a:solidFill>
            </a:endParaRPr>
          </a:p>
        </p:txBody>
      </p:sp>
      <p:sp>
        <p:nvSpPr>
          <p:cNvPr id="114" name="Donut 113"/>
          <p:cNvSpPr/>
          <p:nvPr/>
        </p:nvSpPr>
        <p:spPr>
          <a:xfrm>
            <a:off x="5674690" y="2976129"/>
            <a:ext cx="939842" cy="73097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4228779" y="4002433"/>
            <a:ext cx="4916096" cy="1093509"/>
          </a:xfrm>
          <a:prstGeom prst="rect">
            <a:avLst/>
          </a:prstGeom>
        </p:spPr>
        <p:txBody>
          <a:bodyPr wrap="square" lIns="92172" tIns="46086" rIns="92172" bIns="46086">
            <a:spAutoFit/>
          </a:bodyPr>
          <a:lstStyle/>
          <a:p>
            <a:pPr marL="172822" indent="-172822" algn="just">
              <a:buFont typeface="Arial"/>
              <a:buChar char="•"/>
            </a:pPr>
            <a:r>
              <a:rPr lang="en-US" sz="1600" dirty="0"/>
              <a:t>The simplest and easier to computationally implement</a:t>
            </a:r>
          </a:p>
          <a:p>
            <a:pPr marL="172822" indent="-172822" algn="just">
              <a:buFont typeface="Arial"/>
              <a:buChar char="•"/>
            </a:pPr>
            <a:r>
              <a:rPr lang="en-US" sz="1600" dirty="0"/>
              <a:t>MCMC has become a universal algorithm </a:t>
            </a:r>
          </a:p>
          <a:p>
            <a:pPr marL="172822" indent="-172822" algn="just">
              <a:buFont typeface="Arial"/>
              <a:buChar char="•"/>
            </a:pPr>
            <a:r>
              <a:rPr lang="en-US" sz="1600" dirty="0"/>
              <a:t>It may require more model evaluations and computational 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563928"/>
            <a:ext cx="9044636" cy="468647"/>
          </a:xfrm>
          <a:prstGeom prst="rect">
            <a:avLst/>
          </a:prstGeom>
        </p:spPr>
        <p:txBody>
          <a:bodyPr wrap="square" lIns="92172" tIns="46086" rIns="92172" bIns="46086">
            <a:spAutoFit/>
          </a:bodyPr>
          <a:lstStyle/>
          <a:p>
            <a:pPr algn="ctr"/>
            <a:r>
              <a:rPr lang="en-US" sz="2400" dirty="0"/>
              <a:t>The Metropolis algorithm</a:t>
            </a:r>
          </a:p>
        </p:txBody>
      </p:sp>
      <p:sp>
        <p:nvSpPr>
          <p:cNvPr id="16" name="Rectangle 15"/>
          <p:cNvSpPr/>
          <p:nvPr/>
        </p:nvSpPr>
        <p:spPr>
          <a:xfrm>
            <a:off x="541707" y="1002510"/>
            <a:ext cx="8458578" cy="1499670"/>
          </a:xfrm>
          <a:prstGeom prst="rect">
            <a:avLst/>
          </a:prstGeom>
        </p:spPr>
        <p:txBody>
          <a:bodyPr wrap="square" lIns="92172" tIns="46086" rIns="92172" bIns="46086">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a:t>
            </a:r>
            <a:r>
              <a:rPr lang="en-US" dirty="0" smtClean="0"/>
              <a:t>cost function </a:t>
            </a:r>
            <a:r>
              <a:rPr lang="en-US" dirty="0"/>
              <a:t>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6298" y="2683163"/>
          <a:ext cx="1895075" cy="810588"/>
        </p:xfrm>
        <a:graphic>
          <a:graphicData uri="http://schemas.openxmlformats.org/presentationml/2006/ole">
            <mc:AlternateContent xmlns:mc="http://schemas.openxmlformats.org/markup-compatibility/2006">
              <mc:Choice xmlns:v="urn:schemas-microsoft-com:vml" Requires="v">
                <p:oleObj spid="_x0000_s15705"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6298" y="2683163"/>
                        <a:ext cx="1895075" cy="810588"/>
                      </a:xfrm>
                      <a:prstGeom prst="rect">
                        <a:avLst/>
                      </a:prstGeom>
                    </p:spPr>
                  </p:pic>
                </p:oleObj>
              </mc:Fallback>
            </mc:AlternateContent>
          </a:graphicData>
        </a:graphic>
      </p:graphicFrame>
      <p:sp>
        <p:nvSpPr>
          <p:cNvPr id="6" name="Rectangle 5"/>
          <p:cNvSpPr/>
          <p:nvPr/>
        </p:nvSpPr>
        <p:spPr>
          <a:xfrm>
            <a:off x="4951734" y="2683741"/>
            <a:ext cx="4229793" cy="1780859"/>
          </a:xfrm>
          <a:prstGeom prst="rect">
            <a:avLst/>
          </a:prstGeom>
        </p:spPr>
        <p:txBody>
          <a:bodyPr wrap="square" lIns="92172" tIns="46086" rIns="92172" bIns="46086">
            <a:spAutoFit/>
          </a:bodyPr>
          <a:lstStyle/>
          <a:p>
            <a:pPr marL="288036" indent="-288036">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8036" indent="-288036">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8036" indent="-288036">
              <a:buFont typeface="Arial"/>
              <a:buChar char="•"/>
            </a:pPr>
            <a:r>
              <a:rPr lang="en-US" i="1" dirty="0" err="1" smtClean="0"/>
              <a:t>σ</a:t>
            </a:r>
            <a:r>
              <a:rPr lang="en-US" dirty="0" smtClean="0"/>
              <a:t> represents the </a:t>
            </a:r>
            <a:r>
              <a:rPr lang="en-US" dirty="0"/>
              <a:t>uncertainty of the </a:t>
            </a:r>
            <a:r>
              <a:rPr lang="en-US" dirty="0" smtClean="0"/>
              <a:t>data</a:t>
            </a:r>
          </a:p>
          <a:p>
            <a:pPr marL="288036" indent="-288036">
              <a:buFont typeface="Arial"/>
              <a:buChar char="•"/>
            </a:pPr>
            <a:r>
              <a:rPr lang="en-US" dirty="0" smtClean="0"/>
              <a:t>The ‘</a:t>
            </a:r>
            <a:r>
              <a:rPr lang="en-US" dirty="0" err="1" smtClean="0"/>
              <a:t>Π</a:t>
            </a:r>
            <a:r>
              <a:rPr lang="en-US" dirty="0" smtClean="0"/>
              <a:t>’</a:t>
            </a:r>
            <a:r>
              <a:rPr lang="en-US" dirty="0"/>
              <a:t> </a:t>
            </a:r>
            <a:r>
              <a:rPr lang="en-US" dirty="0" smtClean="0"/>
              <a:t>denotes </a:t>
            </a:r>
            <a:r>
              <a:rPr lang="en-US" dirty="0"/>
              <a:t>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638" y="4022508"/>
          <a:ext cx="4947369" cy="927240"/>
        </p:xfrm>
        <a:graphic>
          <a:graphicData uri="http://schemas.openxmlformats.org/presentationml/2006/ole">
            <mc:AlternateContent xmlns:mc="http://schemas.openxmlformats.org/markup-compatibility/2006">
              <mc:Choice xmlns:v="urn:schemas-microsoft-com:vml" Requires="v">
                <p:oleObj spid="_x0000_s15706"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638" y="4022508"/>
                        <a:ext cx="4947369" cy="927240"/>
                      </a:xfrm>
                      <a:prstGeom prst="rect">
                        <a:avLst/>
                      </a:prstGeom>
                    </p:spPr>
                  </p:pic>
                </p:oleObj>
              </mc:Fallback>
            </mc:AlternateContent>
          </a:graphicData>
        </a:graphic>
      </p:graphicFrame>
      <p:sp>
        <p:nvSpPr>
          <p:cNvPr id="12" name="Rectangle 11"/>
          <p:cNvSpPr/>
          <p:nvPr/>
        </p:nvSpPr>
        <p:spPr>
          <a:xfrm>
            <a:off x="2855163" y="3341614"/>
            <a:ext cx="1807389" cy="343674"/>
          </a:xfrm>
          <a:prstGeom prst="rect">
            <a:avLst/>
          </a:prstGeom>
        </p:spPr>
        <p:txBody>
          <a:bodyPr wrap="square" lIns="92172" tIns="46086" rIns="92172" bIns="46086">
            <a:spAutoFit/>
          </a:bodyPr>
          <a:lstStyle/>
          <a:p>
            <a:pPr algn="ctr"/>
            <a:r>
              <a:rPr lang="en-US" sz="1600" dirty="0" err="1"/>
              <a:t>Zobitz</a:t>
            </a:r>
            <a:r>
              <a:rPr lang="en-US" sz="1600" dirty="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503441" y="2464450"/>
          <a:ext cx="1182629" cy="742905"/>
        </p:xfrm>
        <a:graphic>
          <a:graphicData uri="http://schemas.openxmlformats.org/presentationml/2006/ole">
            <mc:AlternateContent xmlns:mc="http://schemas.openxmlformats.org/markup-compatibility/2006">
              <mc:Choice xmlns:v="urn:schemas-microsoft-com:vml" Requires="v">
                <p:oleObj spid="_x0000_s15707"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503441" y="2464450"/>
                        <a:ext cx="1182629" cy="742905"/>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417734"/>
            <a:ext cx="9044636" cy="468647"/>
          </a:xfrm>
          <a:prstGeom prst="rect">
            <a:avLst/>
          </a:prstGeom>
        </p:spPr>
        <p:txBody>
          <a:bodyPr wrap="square" lIns="92172" tIns="46086" rIns="92172" bIns="46086">
            <a:spAutoFit/>
          </a:bodyPr>
          <a:lstStyle/>
          <a:p>
            <a:pPr algn="ctr"/>
            <a:r>
              <a:rPr lang="en-US" sz="2400" dirty="0"/>
              <a:t>The Metropolis algorithm</a:t>
            </a:r>
          </a:p>
        </p:txBody>
      </p:sp>
      <p:sp>
        <p:nvSpPr>
          <p:cNvPr id="18" name="Rectangle 17"/>
          <p:cNvSpPr/>
          <p:nvPr/>
        </p:nvSpPr>
        <p:spPr>
          <a:xfrm>
            <a:off x="397115" y="856316"/>
            <a:ext cx="8711102" cy="4311552"/>
          </a:xfrm>
          <a:prstGeom prst="rect">
            <a:avLst/>
          </a:prstGeom>
        </p:spPr>
        <p:txBody>
          <a:bodyPr wrap="square" lIns="92172" tIns="46086" rIns="92172" bIns="46086">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5643" indent="-345643">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5643" indent="-345643">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2774" y="573334"/>
            <a:ext cx="5755444" cy="3120052"/>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41707" y="563928"/>
            <a:ext cx="4937894" cy="2475892"/>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Model</a:t>
            </a:r>
            <a:endParaRPr lang="en-US" sz="2400" b="1" dirty="0">
              <a:latin typeface="Trebuchet MS" pitchFamily="34" charset="0"/>
            </a:endParaRPr>
          </a:p>
        </p:txBody>
      </p:sp>
      <p:sp>
        <p:nvSpPr>
          <p:cNvPr id="98" name="Rectangle 97"/>
          <p:cNvSpPr/>
          <p:nvPr/>
        </p:nvSpPr>
        <p:spPr>
          <a:xfrm>
            <a:off x="180229" y="3926390"/>
            <a:ext cx="2931750" cy="593620"/>
          </a:xfrm>
          <a:prstGeom prst="rect">
            <a:avLst/>
          </a:prstGeom>
        </p:spPr>
        <p:txBody>
          <a:bodyPr wrap="none" lIns="92172" tIns="46086" rIns="92172" bIns="46086">
            <a:spAutoFit/>
          </a:bodyPr>
          <a:lstStyle/>
          <a:p>
            <a:r>
              <a:rPr lang="en-US" sz="1600" dirty="0"/>
              <a:t>Williams et al. 2005, Bloom &amp; </a:t>
            </a:r>
          </a:p>
          <a:p>
            <a:r>
              <a:rPr lang="en-US" sz="1600" dirty="0"/>
              <a:t>Williams 2014, Bloom et al. 2016</a:t>
            </a:r>
          </a:p>
        </p:txBody>
      </p:sp>
      <p:grpSp>
        <p:nvGrpSpPr>
          <p:cNvPr id="447" name="Group 446"/>
          <p:cNvGrpSpPr/>
          <p:nvPr/>
        </p:nvGrpSpPr>
        <p:grpSpPr>
          <a:xfrm>
            <a:off x="541707" y="563928"/>
            <a:ext cx="6533737" cy="3129458"/>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23392" y="947657"/>
            <a:ext cx="3500064" cy="1557664"/>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41707" y="563928"/>
            <a:ext cx="5738486" cy="3129458"/>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807143" y="710122"/>
            <a:ext cx="4265437" cy="1439908"/>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Model Equations</a:t>
            </a:r>
            <a:endParaRPr lang="en-US" sz="2400" b="1" dirty="0">
              <a:latin typeface="Trebuchet MS" pitchFamily="34" charset="0"/>
            </a:endParaRPr>
          </a:p>
        </p:txBody>
      </p:sp>
      <p:sp>
        <p:nvSpPr>
          <p:cNvPr id="6" name="Rectangle 5"/>
          <p:cNvSpPr/>
          <p:nvPr/>
        </p:nvSpPr>
        <p:spPr>
          <a:xfrm>
            <a:off x="4734848" y="1402527"/>
            <a:ext cx="3698808" cy="1343454"/>
          </a:xfrm>
          <a:prstGeom prst="rect">
            <a:avLst/>
          </a:prstGeom>
        </p:spPr>
        <p:txBody>
          <a:bodyPr wrap="none" lIns="92172" tIns="46086" rIns="92172" bIns="46086">
            <a:spAutoFit/>
          </a:bodyPr>
          <a:lstStyle/>
          <a:p>
            <a:r>
              <a:rPr lang="en-AU" sz="2000" dirty="0"/>
              <a:t>From </a:t>
            </a:r>
            <a:r>
              <a:rPr lang="en-AU" sz="2000" dirty="0" err="1"/>
              <a:t>Duan's</a:t>
            </a:r>
            <a:r>
              <a:rPr lang="en-AU" sz="2000" dirty="0"/>
              <a:t> experiment:</a:t>
            </a:r>
          </a:p>
          <a:p>
            <a:r>
              <a:rPr lang="en-AU" sz="2000" dirty="0"/>
              <a:t>75% of total storage goes to leaf </a:t>
            </a:r>
          </a:p>
          <a:p>
            <a:r>
              <a:rPr lang="en-AU" sz="2000" dirty="0"/>
              <a:t>16% of total storage goes to stem </a:t>
            </a:r>
          </a:p>
          <a:p>
            <a:r>
              <a:rPr lang="en-AU" sz="2000" dirty="0"/>
              <a:t>9% of total storage goes to root</a:t>
            </a:r>
          </a:p>
        </p:txBody>
      </p:sp>
      <p:sp>
        <p:nvSpPr>
          <p:cNvPr id="8" name="Rectangle 7"/>
          <p:cNvSpPr/>
          <p:nvPr/>
        </p:nvSpPr>
        <p:spPr>
          <a:xfrm>
            <a:off x="469411" y="490830"/>
            <a:ext cx="8458578" cy="718592"/>
          </a:xfrm>
          <a:prstGeom prst="rect">
            <a:avLst/>
          </a:prstGeom>
        </p:spPr>
        <p:txBody>
          <a:bodyPr wrap="square" lIns="92172" tIns="46086" rIns="92172" bIns="46086">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p>
          <a:p>
            <a:r>
              <a:rPr lang="en-AU" sz="2000" dirty="0"/>
              <a:t> - k[i-1] * </a:t>
            </a:r>
            <a:r>
              <a:rPr lang="en-AU" sz="2000" dirty="0" err="1"/>
              <a:t>C</a:t>
            </a:r>
            <a:r>
              <a:rPr lang="en-AU" sz="2000" baseline="-25000" dirty="0" err="1"/>
              <a:t>storage</a:t>
            </a:r>
            <a:r>
              <a:rPr lang="en-AU" sz="2000" dirty="0"/>
              <a:t>[i-1]</a:t>
            </a:r>
          </a:p>
        </p:txBody>
      </p:sp>
      <p:sp>
        <p:nvSpPr>
          <p:cNvPr id="9" name="Rectangle 8"/>
          <p:cNvSpPr/>
          <p:nvPr/>
        </p:nvSpPr>
        <p:spPr>
          <a:xfrm>
            <a:off x="469411" y="1506524"/>
            <a:ext cx="2891821" cy="1031023"/>
          </a:xfrm>
          <a:prstGeom prst="rect">
            <a:avLst/>
          </a:prstGeom>
        </p:spPr>
        <p:txBody>
          <a:bodyPr wrap="square" lIns="92172" tIns="46086" rIns="92172" bIns="46086">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p>
          <a:p>
            <a:r>
              <a:rPr lang="en-AU" sz="2000" dirty="0" err="1"/>
              <a:t>S</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p>
          <a:p>
            <a:r>
              <a:rPr lang="en-AU" sz="2000" dirty="0" err="1"/>
              <a:t>S</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9411" y="2895368"/>
            <a:ext cx="8169396" cy="1031023"/>
          </a:xfrm>
          <a:prstGeom prst="rect">
            <a:avLst/>
          </a:prstGeom>
        </p:spPr>
        <p:txBody>
          <a:bodyPr wrap="square" lIns="92172" tIns="46086" rIns="92172" bIns="46086">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 * </a:t>
            </a:r>
            <a:r>
              <a:rPr lang="en-AU" sz="2000" dirty="0" err="1"/>
              <a:t>C</a:t>
            </a:r>
            <a:r>
              <a:rPr lang="en-AU" sz="2000" baseline="-25000" dirty="0" err="1"/>
              <a:t>storage</a:t>
            </a:r>
            <a:r>
              <a:rPr lang="en-AU" sz="2000" dirty="0"/>
              <a:t>[i-1] * </a:t>
            </a:r>
            <a:r>
              <a:rPr lang="en-AU" sz="2000" dirty="0" err="1"/>
              <a:t>a</a:t>
            </a:r>
            <a:r>
              <a:rPr lang="en-AU" sz="2000" baseline="-25000" dirty="0" err="1"/>
              <a:t>f</a:t>
            </a:r>
            <a:r>
              <a:rPr lang="en-AU" sz="2000" dirty="0"/>
              <a:t>[i-1] * (1-Y) - </a:t>
            </a:r>
            <a:r>
              <a:rPr lang="en-AU" sz="2000" dirty="0" err="1"/>
              <a:t>s</a:t>
            </a:r>
            <a:r>
              <a:rPr lang="en-AU" sz="2000" baseline="-25000" dirty="0" err="1"/>
              <a:t>f</a:t>
            </a:r>
            <a:r>
              <a:rPr lang="en-AU" sz="2000" dirty="0"/>
              <a:t>[i-1] * </a:t>
            </a:r>
            <a:r>
              <a:rPr lang="en-AU" sz="2000" dirty="0" err="1"/>
              <a:t>C</a:t>
            </a:r>
            <a:r>
              <a:rPr lang="en-AU" sz="2000" baseline="-25000" dirty="0" err="1"/>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 * </a:t>
            </a:r>
            <a:r>
              <a:rPr lang="en-AU" sz="2000" dirty="0" err="1"/>
              <a:t>C</a:t>
            </a:r>
            <a:r>
              <a:rPr lang="en-AU" sz="2000" baseline="-25000" dirty="0" err="1"/>
              <a:t>storage</a:t>
            </a:r>
            <a:r>
              <a:rPr lang="en-AU" sz="2000" dirty="0"/>
              <a:t>[i-1] * a</a:t>
            </a:r>
            <a:r>
              <a:rPr lang="en-AU" sz="2000" baseline="-25000" dirty="0"/>
              <a:t>s</a:t>
            </a:r>
            <a:r>
              <a:rPr lang="en-AU" sz="2000" dirty="0"/>
              <a:t>[i-1] * (1-Y)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 * </a:t>
            </a:r>
            <a:r>
              <a:rPr lang="en-AU" sz="2000" dirty="0" err="1"/>
              <a:t>C</a:t>
            </a:r>
            <a:r>
              <a:rPr lang="en-AU" sz="2000" baseline="-25000" dirty="0" err="1"/>
              <a:t>storage</a:t>
            </a:r>
            <a:r>
              <a:rPr lang="en-AU" sz="2000" dirty="0"/>
              <a:t>[i-1] * (1-a</a:t>
            </a:r>
            <a:r>
              <a:rPr lang="en-AU" sz="2000" baseline="-25000" dirty="0"/>
              <a:t>f</a:t>
            </a:r>
            <a:r>
              <a:rPr lang="en-AU" sz="2000" dirty="0"/>
              <a:t>[i-1]-a</a:t>
            </a:r>
            <a:r>
              <a:rPr lang="en-AU" sz="2000" baseline="-25000" dirty="0"/>
              <a:t>s</a:t>
            </a:r>
            <a:r>
              <a:rPr lang="en-AU" sz="2000" dirty="0"/>
              <a:t>[i-1]) * (1-Y)</a:t>
            </a:r>
          </a:p>
        </p:txBody>
      </p:sp>
      <p:sp>
        <p:nvSpPr>
          <p:cNvPr id="11" name="Rectangle 10"/>
          <p:cNvSpPr/>
          <p:nvPr/>
        </p:nvSpPr>
        <p:spPr>
          <a:xfrm>
            <a:off x="469411" y="4145682"/>
            <a:ext cx="4590257" cy="1031023"/>
          </a:xfrm>
          <a:prstGeom prst="rect">
            <a:avLst/>
          </a:prstGeom>
        </p:spPr>
        <p:txBody>
          <a:bodyPr lIns="92172" tIns="46086" rIns="92172" bIns="46086">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846883"/>
            <a:ext cx="3922562" cy="374918"/>
          </a:xfrm>
          <a:prstGeom prst="rect">
            <a:avLst/>
          </a:prstGeom>
        </p:spPr>
        <p:txBody>
          <a:bodyPr wrap="square" lIns="92172" tIns="46086" rIns="92172" bIns="46086">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9913" y="1112192"/>
          <a:ext cx="2066572" cy="328900"/>
        </p:xfrm>
        <a:graphic>
          <a:graphicData uri="http://schemas.openxmlformats.org/presentationml/2006/ole">
            <mc:AlternateContent xmlns:mc="http://schemas.openxmlformats.org/markup-compatibility/2006">
              <mc:Choice xmlns:v="urn:schemas-microsoft-com:vml" Requires="v">
                <p:oleObj spid="_x0000_s1388"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9913" y="1112192"/>
                        <a:ext cx="2066572" cy="328900"/>
                      </a:xfrm>
                      <a:prstGeom prst="rect">
                        <a:avLst/>
                      </a:prstGeom>
                    </p:spPr>
                  </p:pic>
                </p:oleObj>
              </mc:Fallback>
            </mc:AlternateContent>
          </a:graphicData>
        </a:graphic>
      </p:graphicFrame>
      <p:sp>
        <p:nvSpPr>
          <p:cNvPr id="6" name="Rectangle 5"/>
          <p:cNvSpPr/>
          <p:nvPr/>
        </p:nvSpPr>
        <p:spPr>
          <a:xfrm>
            <a:off x="25385" y="1952771"/>
            <a:ext cx="4482323" cy="1218482"/>
          </a:xfrm>
          <a:prstGeom prst="rect">
            <a:avLst/>
          </a:prstGeom>
        </p:spPr>
        <p:txBody>
          <a:bodyPr wrap="square" lIns="92172" tIns="46086" rIns="92172" bIns="46086">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133" y="3195421"/>
            <a:ext cx="4428631" cy="656106"/>
          </a:xfrm>
          <a:prstGeom prst="rect">
            <a:avLst/>
          </a:prstGeom>
        </p:spPr>
        <p:txBody>
          <a:bodyPr wrap="square" lIns="92172" tIns="46086" rIns="92172" bIns="46086">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76799" y="1477677"/>
          <a:ext cx="1358580" cy="328900"/>
        </p:xfrm>
        <a:graphic>
          <a:graphicData uri="http://schemas.openxmlformats.org/presentationml/2006/ole">
            <mc:AlternateContent xmlns:mc="http://schemas.openxmlformats.org/markup-compatibility/2006">
              <mc:Choice xmlns:v="urn:schemas-microsoft-com:vml" Requires="v">
                <p:oleObj spid="_x0000_s1389"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76799" y="1477677"/>
                        <a:ext cx="1358580" cy="328900"/>
                      </a:xfrm>
                      <a:prstGeom prst="rect">
                        <a:avLst/>
                      </a:prstGeom>
                    </p:spPr>
                  </p:pic>
                </p:oleObj>
              </mc:Fallback>
            </mc:AlternateContent>
          </a:graphicData>
        </a:graphic>
      </p:graphicFrame>
      <p:sp>
        <p:nvSpPr>
          <p:cNvPr id="9" name="Rectangle 8"/>
          <p:cNvSpPr/>
          <p:nvPr/>
        </p:nvSpPr>
        <p:spPr>
          <a:xfrm>
            <a:off x="0" y="3853293"/>
            <a:ext cx="4428631" cy="937294"/>
          </a:xfrm>
          <a:prstGeom prst="rect">
            <a:avLst/>
          </a:prstGeom>
        </p:spPr>
        <p:txBody>
          <a:bodyPr wrap="square" lIns="92172" tIns="46086" rIns="92172" bIns="46086">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517961" y="173348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517961" y="144109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62552" y="746845"/>
            <a:ext cx="4445665" cy="2930075"/>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34847" y="3560905"/>
            <a:ext cx="4265437" cy="1439908"/>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25349"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4820" y="344637"/>
            <a:ext cx="4699210" cy="468647"/>
          </a:xfrm>
          <a:prstGeom prst="rect">
            <a:avLst/>
          </a:prstGeom>
        </p:spPr>
        <p:txBody>
          <a:bodyPr wrap="square" lIns="92172" tIns="46086" rIns="92172" bIns="46086">
            <a:spAutoFit/>
          </a:bodyPr>
          <a:lstStyle/>
          <a:p>
            <a:r>
              <a:rPr lang="en-AU" sz="2400" b="1" dirty="0"/>
              <a:t>Court’s experiment: </a:t>
            </a:r>
            <a:r>
              <a:rPr lang="en-AU" sz="1600" dirty="0"/>
              <a:t>Eucalyptus </a:t>
            </a:r>
            <a:r>
              <a:rPr lang="en-AU" sz="1600" dirty="0" err="1"/>
              <a:t>tereticornis</a:t>
            </a:r>
            <a:endParaRPr lang="en-US" sz="1600" b="1" dirty="0"/>
          </a:p>
        </p:txBody>
      </p:sp>
    </p:spTree>
    <p:extLst>
      <p:ext uri="{BB962C8B-B14F-4D97-AF65-F5344CB8AC3E}">
        <p14:creationId xmlns:p14="http://schemas.microsoft.com/office/powerpoint/2010/main" val="132321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44254</TotalTime>
  <Words>5695</Words>
  <Application>Microsoft Macintosh PowerPoint</Application>
  <PresentationFormat>Custom</PresentationFormat>
  <Paragraphs>712</Paragraphs>
  <Slides>29</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Calibri</vt:lpstr>
      <vt:lpstr>Trebuchet MS</vt:lpstr>
      <vt:lpstr>Wingdings</vt:lpstr>
      <vt:lpstr>Zapf Dingbats</vt:lpstr>
      <vt:lpstr>Arial</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Kashif</dc:creator>
  <cp:keywords/>
  <dc:description/>
  <cp:lastModifiedBy>Kashif Mahmud</cp:lastModifiedBy>
  <cp:revision>362</cp:revision>
  <cp:lastPrinted>2017-02-01T07:22:59Z</cp:lastPrinted>
  <dcterms:created xsi:type="dcterms:W3CDTF">2015-12-16T06:35:43Z</dcterms:created>
  <dcterms:modified xsi:type="dcterms:W3CDTF">2017-03-17T04:20:33Z</dcterms:modified>
  <cp:category/>
</cp:coreProperties>
</file>